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0"/>
  </p:notesMasterIdLst>
  <p:sldIdLst>
    <p:sldId id="256" r:id="rId2"/>
    <p:sldId id="283" r:id="rId3"/>
    <p:sldId id="257" r:id="rId4"/>
    <p:sldId id="286" r:id="rId5"/>
    <p:sldId id="285" r:id="rId6"/>
    <p:sldId id="304" r:id="rId7"/>
    <p:sldId id="297" r:id="rId8"/>
    <p:sldId id="258" r:id="rId9"/>
    <p:sldId id="298" r:id="rId10"/>
    <p:sldId id="299" r:id="rId11"/>
    <p:sldId id="308" r:id="rId12"/>
    <p:sldId id="309" r:id="rId13"/>
    <p:sldId id="310" r:id="rId14"/>
    <p:sldId id="307" r:id="rId15"/>
    <p:sldId id="280" r:id="rId16"/>
    <p:sldId id="305" r:id="rId17"/>
    <p:sldId id="306" r:id="rId18"/>
    <p:sldId id="281" r:id="rId19"/>
    <p:sldId id="267" r:id="rId20"/>
    <p:sldId id="311" r:id="rId21"/>
    <p:sldId id="266" r:id="rId22"/>
    <p:sldId id="264" r:id="rId23"/>
    <p:sldId id="269" r:id="rId24"/>
    <p:sldId id="312" r:id="rId25"/>
    <p:sldId id="313" r:id="rId26"/>
    <p:sldId id="271" r:id="rId27"/>
    <p:sldId id="314" r:id="rId28"/>
    <p:sldId id="315" r:id="rId29"/>
    <p:sldId id="316" r:id="rId30"/>
    <p:sldId id="320" r:id="rId31"/>
    <p:sldId id="321" r:id="rId32"/>
    <p:sldId id="275" r:id="rId33"/>
    <p:sldId id="317" r:id="rId34"/>
    <p:sldId id="319" r:id="rId35"/>
    <p:sldId id="289" r:id="rId36"/>
    <p:sldId id="290" r:id="rId37"/>
    <p:sldId id="294" r:id="rId38"/>
    <p:sldId id="295" r:id="rId3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2" autoAdjust="0"/>
    <p:restoredTop sz="97870" autoAdjust="0"/>
  </p:normalViewPr>
  <p:slideViewPr>
    <p:cSldViewPr>
      <p:cViewPr varScale="1">
        <p:scale>
          <a:sx n="110" d="100"/>
          <a:sy n="110" d="100"/>
        </p:scale>
        <p:origin x="-102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4499D5-B161-446D-AE8E-D83C899EC4FC}" type="datetimeFigureOut">
              <a:rPr lang="cs-CZ"/>
              <a:pPr>
                <a:defRPr/>
              </a:pPr>
              <a:t>29.9.2014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3C718B3-CAFB-4DFD-84DA-B42BA9CF98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516663-A4BE-42C1-864B-86A7D0E941DB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a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7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B9129-CE36-4360-8C23-5BF35F408B9C}" type="datetimeFigureOut">
              <a:rPr lang="cs-CZ"/>
              <a:pPr>
                <a:defRPr/>
              </a:pPr>
              <a:t>29.9.2014</a:t>
            </a:fld>
            <a:endParaRPr lang="cs-CZ"/>
          </a:p>
        </p:txBody>
      </p:sp>
      <p:sp>
        <p:nvSpPr>
          <p:cNvPr id="8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E3B86-F764-4EA8-A99D-8893462F11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F8E85-4F57-418C-98A2-2B9C4D52AA3F}" type="datetimeFigureOut">
              <a:rPr lang="cs-CZ"/>
              <a:pPr>
                <a:defRPr/>
              </a:pPr>
              <a:t>29.9.2014</a:t>
            </a:fld>
            <a:endParaRPr lang="cs-CZ"/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BB3A6-BEE3-4D20-A196-6C5ADE5D3F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1A068-D469-47EA-9072-D42C8105C58C}" type="datetimeFigureOut">
              <a:rPr lang="cs-CZ"/>
              <a:pPr>
                <a:defRPr/>
              </a:pPr>
              <a:t>29.9.2014</a:t>
            </a:fld>
            <a:endParaRPr lang="cs-CZ"/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B20BA-5EFB-44B4-9DC4-0770D4D6FB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73BD6-2633-41B6-BDF8-59D856F3A181}" type="datetimeFigureOut">
              <a:rPr lang="cs-CZ"/>
              <a:pPr>
                <a:defRPr/>
              </a:pPr>
              <a:t>29.9.2014</a:t>
            </a:fld>
            <a:endParaRPr lang="cs-CZ"/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AC049-5820-4BC5-8FD0-D7F2876584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22F06-9151-4629-BB28-708EF4A165CF}" type="datetimeFigureOut">
              <a:rPr lang="cs-CZ"/>
              <a:pPr>
                <a:defRPr/>
              </a:pPr>
              <a:t>29.9.2014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7575F-8D80-490B-AF64-AD02F759AD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A9DE5-3471-4495-ABE4-A66AE0D230E5}" type="datetimeFigureOut">
              <a:rPr lang="cs-CZ"/>
              <a:pPr>
                <a:defRPr/>
              </a:pPr>
              <a:t>29.9.2014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1613F-6209-4511-A7F2-6ECD5238110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01A96-610F-4418-9DE3-AD16DDC41D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6D609-5046-45F3-8C47-32F0A18729FC}" type="datetimeFigureOut">
              <a:rPr lang="cs-CZ"/>
              <a:pPr>
                <a:defRPr/>
              </a:pPr>
              <a:t>29.9.2014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B960-14F9-4AF6-97C8-2AB23E402A0B}" type="datetimeFigureOut">
              <a:rPr lang="cs-CZ"/>
              <a:pPr>
                <a:defRPr/>
              </a:pPr>
              <a:t>29.9.2014</a:t>
            </a:fld>
            <a:endParaRPr lang="cs-CZ"/>
          </a:p>
        </p:txBody>
      </p:sp>
      <p:sp>
        <p:nvSpPr>
          <p:cNvPr id="4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43CF3-4797-4817-836E-66BF8C1813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ACE65-4054-4FCA-A542-6B96AEE81106}" type="datetimeFigureOut">
              <a:rPr lang="cs-CZ"/>
              <a:pPr>
                <a:defRPr/>
              </a:pPr>
              <a:t>29.9.2014</a:t>
            </a:fld>
            <a:endParaRPr lang="cs-CZ"/>
          </a:p>
        </p:txBody>
      </p:sp>
      <p:sp>
        <p:nvSpPr>
          <p:cNvPr id="3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9F2E6-2776-420B-875E-B9108A2792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CDF8D-ECAA-41A8-BC81-989E6DE10EEE}" type="datetimeFigureOut">
              <a:rPr lang="cs-CZ"/>
              <a:pPr>
                <a:defRPr/>
              </a:pPr>
              <a:t>29.9.2014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E2263-5838-44D5-84E5-979CA80CFA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7015E-DCF4-441C-8E02-DA0F0A26A97E}" type="datetimeFigureOut">
              <a:rPr lang="cs-CZ"/>
              <a:pPr>
                <a:defRPr/>
              </a:pPr>
              <a:t>29.9.2014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536F8-0ED2-4637-88BE-87EF27E288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text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830CAA-94D1-454D-B74B-0326C45BF847}" type="datetimeFigureOut">
              <a:rPr lang="cs-CZ"/>
              <a:pPr>
                <a:defRPr/>
              </a:pPr>
              <a:t>29.9.2014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310B4B-3D3E-40E1-8DDE-54B06774FE0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59" r:id="rId2"/>
    <p:sldLayoutId id="2147483868" r:id="rId3"/>
    <p:sldLayoutId id="2147483860" r:id="rId4"/>
    <p:sldLayoutId id="2147483869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31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openxmlformats.org/officeDocument/2006/relationships/hyperlink" Target="http://www.caspv.cz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548680"/>
            <a:ext cx="5544616" cy="9361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6000" b="1" smtClean="0">
                <a:solidFill>
                  <a:schemeClr val="tx1"/>
                </a:solidFill>
                <a:latin typeface="Footlight MT Light" pitchFamily="18" charset="0"/>
              </a:rPr>
              <a:t>Slavkov u Opavy</a:t>
            </a:r>
            <a:endParaRPr lang="cs-CZ" sz="6000" b="1">
              <a:solidFill>
                <a:schemeClr val="tx1"/>
              </a:solidFill>
              <a:latin typeface="Footlight MT Light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9552" y="3789040"/>
            <a:ext cx="8059057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4" name="TextovéPole 3"/>
          <p:cNvSpPr txBox="1"/>
          <p:nvPr/>
        </p:nvSpPr>
        <p:spPr>
          <a:xfrm>
            <a:off x="3419872" y="1988840"/>
            <a:ext cx="4824536" cy="769441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cs-CZ" sz="3600" b="1" dirty="0">
                <a:ln w="3175">
                  <a:solidFill>
                    <a:schemeClr val="tx1">
                      <a:alpha val="65000"/>
                    </a:schemeClr>
                  </a:solidFill>
                </a:ln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  <a:latin typeface="Footlight MT Light" pitchFamily="18" charset="0"/>
              </a:rPr>
              <a:t>v </a:t>
            </a:r>
            <a:r>
              <a:rPr lang="cs-CZ" sz="4400" b="1" dirty="0">
                <a:ln w="3175">
                  <a:solidFill>
                    <a:schemeClr val="tx1">
                      <a:alpha val="65000"/>
                    </a:schemeClr>
                  </a:solidFill>
                </a:ln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  <a:latin typeface="Footlight MT Light" pitchFamily="18" charset="0"/>
              </a:rPr>
              <a:t>proměnách</a:t>
            </a:r>
            <a:r>
              <a:rPr lang="cs-CZ" sz="3600" b="1" dirty="0">
                <a:ln w="3175">
                  <a:solidFill>
                    <a:schemeClr val="tx1">
                      <a:alpha val="65000"/>
                    </a:schemeClr>
                  </a:solidFill>
                </a:ln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  <a:latin typeface="Footlight MT Light" pitchFamily="18" charset="0"/>
              </a:rPr>
              <a:t> času</a:t>
            </a:r>
          </a:p>
        </p:txBody>
      </p:sp>
      <p:sp>
        <p:nvSpPr>
          <p:cNvPr id="10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onstantia" pitchFamily="18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7308850" y="404813"/>
          <a:ext cx="950913" cy="1141412"/>
        </p:xfrm>
        <a:graphic>
          <a:graphicData uri="http://schemas.openxmlformats.org/presentationml/2006/ole">
            <p:oleObj spid="_x0000_s1026" r:id="rId4" imgW="3584448" imgH="429950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540568" y="3140968"/>
            <a:ext cx="7862226" cy="40011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Footlight MT Light" pitchFamily="18" charset="0"/>
                <a:cs typeface="Calibri" pitchFamily="34" charset="0"/>
              </a:rPr>
              <a:t>Ulice Ludvíka Svobody v časovém vývoji.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 l="14643" b="5263"/>
          <a:stretch>
            <a:fillRect/>
          </a:stretch>
        </p:blipFill>
        <p:spPr bwMode="auto">
          <a:xfrm>
            <a:off x="5148064" y="404664"/>
            <a:ext cx="357424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45057" name="Picture 1" descr="C:\Users\gabka\Desktop\obec\20130515_105430.jpg"/>
          <p:cNvPicPr>
            <a:picLocks noChangeAspect="1" noChangeArrowheads="1"/>
          </p:cNvPicPr>
          <p:nvPr/>
        </p:nvPicPr>
        <p:blipFill>
          <a:blip r:embed="rId3" cstate="print"/>
          <a:srcRect r="18500" b="24800"/>
          <a:stretch>
            <a:fillRect/>
          </a:stretch>
        </p:blipFill>
        <p:spPr bwMode="auto">
          <a:xfrm>
            <a:off x="4462931" y="3861048"/>
            <a:ext cx="4302445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9" name="Picture 3" descr="C:\Users\gabka\Desktop\starý slavkov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17032"/>
            <a:ext cx="3888432" cy="2705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2" name="TextovéPole 6"/>
          <p:cNvSpPr txBox="1">
            <a:spLocks noChangeArrowheads="1"/>
          </p:cNvSpPr>
          <p:nvPr/>
        </p:nvSpPr>
        <p:spPr bwMode="auto">
          <a:xfrm>
            <a:off x="8027988" y="4005263"/>
            <a:ext cx="647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onstantia" pitchFamily="18" charset="0"/>
              </a:rPr>
              <a:t>2013</a:t>
            </a:r>
          </a:p>
        </p:txBody>
      </p:sp>
      <p:pic>
        <p:nvPicPr>
          <p:cNvPr id="68610" name="Picture 2" descr="C:\Users\gabka\Documents\Fotografie obce\Starý Slavkov-obecní\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2656"/>
            <a:ext cx="4176464" cy="270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Fotky - musíme určit\2011-12 (XII)\skenovat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645024"/>
            <a:ext cx="3935581" cy="2779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gabka\Desktop\starý slavkov\20130514114751_0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397746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gabka\Documents\Fotografie obce\Školka - obecní úřad\DSC08603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076056" y="3941711"/>
            <a:ext cx="3528392" cy="2493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5" name="TextovéPole 9"/>
          <p:cNvSpPr txBox="1">
            <a:spLocks noChangeArrowheads="1"/>
          </p:cNvSpPr>
          <p:nvPr/>
        </p:nvSpPr>
        <p:spPr bwMode="auto">
          <a:xfrm>
            <a:off x="7885113" y="4221163"/>
            <a:ext cx="647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onstantia" pitchFamily="18" charset="0"/>
              </a:rPr>
              <a:t>2013</a:t>
            </a:r>
          </a:p>
        </p:txBody>
      </p:sp>
      <p:pic>
        <p:nvPicPr>
          <p:cNvPr id="1030" name="Picture 6" descr="C:\Users\gabka\Documents\Fotografie obce\Starý Slavkov-obecní\54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 l="29609" t="3677" r="29609" b="52206"/>
          <a:stretch>
            <a:fillRect/>
          </a:stretch>
        </p:blipFill>
        <p:spPr bwMode="auto">
          <a:xfrm>
            <a:off x="1547664" y="1495071"/>
            <a:ext cx="2880320" cy="2057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251520" y="404664"/>
            <a:ext cx="7653536" cy="864096"/>
          </a:xfrm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b="1" smtClean="0">
                <a:solidFill>
                  <a:schemeClr val="tx1"/>
                </a:solidFill>
                <a:latin typeface="Footlight MT Light" pitchFamily="18" charset="0"/>
                <a:cs typeface="Calibri" pitchFamily="34" charset="0"/>
              </a:rPr>
              <a:t>Další budovy a důležité místa Slavkova, které prošly obdobím války až do současnosti</a:t>
            </a:r>
            <a:endParaRPr lang="cs-CZ" sz="2800">
              <a:solidFill>
                <a:schemeClr val="tx1"/>
              </a:solidFill>
              <a:latin typeface="Footlight MT Light" pitchFamily="18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483768" y="3501008"/>
            <a:ext cx="5832648" cy="33855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cs-CZ" sz="1600" b="1">
                <a:latin typeface="Footlight MT Light" pitchFamily="18" charset="0"/>
                <a:cs typeface="Arial" charset="0"/>
              </a:rPr>
              <a:t>Budova ZŠ před  válkou, po první rekonstrukci MŠ a obecní úřad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G:\Fotky - musíme určit\škola.jpg"/>
          <p:cNvPicPr>
            <a:picLocks noChangeAspect="1" noChangeArrowheads="1"/>
          </p:cNvPicPr>
          <p:nvPr/>
        </p:nvPicPr>
        <p:blipFill>
          <a:blip r:embed="rId2" cstate="print"/>
          <a:srcRect l="5341" t="7240" b="16743"/>
          <a:stretch>
            <a:fillRect/>
          </a:stretch>
        </p:blipFill>
        <p:spPr bwMode="auto">
          <a:xfrm>
            <a:off x="683568" y="1196752"/>
            <a:ext cx="457882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2" name="Picture 2" descr="C:\Users\gabka\Documents\Fotografie obce\Starý Slavkov-obecní\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32656"/>
            <a:ext cx="4119619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ovéPole 7"/>
          <p:cNvSpPr txBox="1"/>
          <p:nvPr/>
        </p:nvSpPr>
        <p:spPr>
          <a:xfrm>
            <a:off x="3131840" y="332656"/>
            <a:ext cx="2088232" cy="46166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latin typeface="Footlight MT Light" pitchFamily="18" charset="0"/>
              </a:rPr>
              <a:t>Základní škola </a:t>
            </a:r>
          </a:p>
        </p:txBody>
      </p:sp>
      <p:pic>
        <p:nvPicPr>
          <p:cNvPr id="66566" name="Picture 6" descr="C:\Users\gabka\Desktop\starý slavkov\22.jpg"/>
          <p:cNvPicPr>
            <a:picLocks noChangeAspect="1" noChangeArrowheads="1"/>
          </p:cNvPicPr>
          <p:nvPr/>
        </p:nvPicPr>
        <p:blipFill>
          <a:blip r:embed="rId4" cstate="print"/>
          <a:srcRect l="5863" t="25225"/>
          <a:stretch>
            <a:fillRect/>
          </a:stretch>
        </p:blipFill>
        <p:spPr bwMode="auto">
          <a:xfrm>
            <a:off x="323528" y="188640"/>
            <a:ext cx="2918060" cy="152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_F4C80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717032"/>
            <a:ext cx="837766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932039" y="476672"/>
            <a:ext cx="3874117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Obdélník 1"/>
          <p:cNvSpPr/>
          <p:nvPr/>
        </p:nvSpPr>
        <p:spPr>
          <a:xfrm>
            <a:off x="1763688" y="1268760"/>
            <a:ext cx="3925049" cy="36933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Footlight MT Light" pitchFamily="18" charset="0"/>
                <a:cs typeface="Calibri" pitchFamily="34" charset="0"/>
              </a:rPr>
              <a:t>Pohled do školní třídy v polovině 50. let</a:t>
            </a:r>
          </a:p>
        </p:txBody>
      </p:sp>
      <p:pic>
        <p:nvPicPr>
          <p:cNvPr id="67587" name="Picture 3" descr="C:\Users\gabka\Documents\Fotografie obce\Starý Slavkov-obecní\61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395536" y="1893994"/>
            <a:ext cx="4392488" cy="283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88" name="Picture 4" descr="G:\eva obec fotky projekt 8.TŘ\P32054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717032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délník 7"/>
          <p:cNvSpPr/>
          <p:nvPr/>
        </p:nvSpPr>
        <p:spPr>
          <a:xfrm>
            <a:off x="5364088" y="3861048"/>
            <a:ext cx="2790187" cy="36933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Footlight MT Light" pitchFamily="18" charset="0"/>
                <a:cs typeface="Calibri" pitchFamily="34" charset="0"/>
              </a:rPr>
              <a:t>Nynější interaktivní učebny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C:\Users\gabka\Documents\Fotografie obce\Starý Slavkov-obecní\hasičská zbrojn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548680"/>
            <a:ext cx="3888432" cy="2540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4" name="Picture 2" descr="C:\Users\gabka\Desktop\obec\SAM_1050.JPG"/>
          <p:cNvPicPr>
            <a:picLocks noChangeAspect="1" noChangeArrowheads="1"/>
          </p:cNvPicPr>
          <p:nvPr/>
        </p:nvPicPr>
        <p:blipFill>
          <a:blip r:embed="rId3" cstate="print"/>
          <a:srcRect b="12508"/>
          <a:stretch>
            <a:fillRect/>
          </a:stretch>
        </p:blipFill>
        <p:spPr bwMode="auto">
          <a:xfrm>
            <a:off x="755575" y="548680"/>
            <a:ext cx="384076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/>
          <p:cNvSpPr txBox="1"/>
          <p:nvPr/>
        </p:nvSpPr>
        <p:spPr>
          <a:xfrm>
            <a:off x="3275856" y="260648"/>
            <a:ext cx="2376264" cy="40011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Footlight MT Light" pitchFamily="18" charset="0"/>
              </a:rPr>
              <a:t>Hasičská zbrojnice</a:t>
            </a:r>
          </a:p>
        </p:txBody>
      </p:sp>
      <p:pic>
        <p:nvPicPr>
          <p:cNvPr id="20492" name="Picture 12" descr="C:\Users\gabka\Documents\Fotografie obce\hasičárna + park\hasičská zbrojnice nová\IMG_0802.JPG"/>
          <p:cNvPicPr>
            <a:picLocks noChangeAspect="1" noChangeArrowheads="1"/>
          </p:cNvPicPr>
          <p:nvPr/>
        </p:nvPicPr>
        <p:blipFill>
          <a:blip r:embed="rId4" cstate="print"/>
          <a:srcRect l="2882" t="14259" b="19454"/>
          <a:stretch>
            <a:fillRect/>
          </a:stretch>
        </p:blipFill>
        <p:spPr bwMode="auto">
          <a:xfrm>
            <a:off x="1835696" y="3284984"/>
            <a:ext cx="590800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gabka\Documents\Fotografie obce\Starý Slavkov-obecní\1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323528" y="1196752"/>
            <a:ext cx="3456384" cy="2318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9" name="TextovéPole 9"/>
          <p:cNvSpPr txBox="1">
            <a:spLocks noChangeArrowheads="1"/>
          </p:cNvSpPr>
          <p:nvPr/>
        </p:nvSpPr>
        <p:spPr bwMode="auto">
          <a:xfrm>
            <a:off x="7740650" y="4005263"/>
            <a:ext cx="647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onstantia" pitchFamily="18" charset="0"/>
              </a:rPr>
              <a:t>2014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619672" y="548680"/>
            <a:ext cx="4536504" cy="46166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latin typeface="Footlight MT Light" pitchFamily="18" charset="0"/>
              </a:rPr>
              <a:t>Obecní park u hasičské zbrojnice</a:t>
            </a:r>
          </a:p>
        </p:txBody>
      </p:sp>
      <p:pic>
        <p:nvPicPr>
          <p:cNvPr id="21513" name="Picture 9" descr="C:\Users\gabka\Documents\Fotografie obce\hasičárna + park\park\IMG_0793.JPG"/>
          <p:cNvPicPr>
            <a:picLocks noChangeAspect="1" noChangeArrowheads="1"/>
          </p:cNvPicPr>
          <p:nvPr/>
        </p:nvPicPr>
        <p:blipFill>
          <a:blip r:embed="rId3" cstate="print"/>
          <a:srcRect t="16400" b="11151"/>
          <a:stretch>
            <a:fillRect/>
          </a:stretch>
        </p:blipFill>
        <p:spPr bwMode="auto">
          <a:xfrm>
            <a:off x="1691680" y="3501008"/>
            <a:ext cx="5760640" cy="3130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4" name="Picture 10" descr="C:\Users\gabka\Documents\Fotografie obce\hasičárna + park\park\IMG_0797.JPG"/>
          <p:cNvPicPr>
            <a:picLocks noChangeAspect="1" noChangeArrowheads="1"/>
          </p:cNvPicPr>
          <p:nvPr/>
        </p:nvPicPr>
        <p:blipFill>
          <a:blip r:embed="rId4" cstate="print"/>
          <a:srcRect b="15647"/>
          <a:stretch>
            <a:fillRect/>
          </a:stretch>
        </p:blipFill>
        <p:spPr bwMode="auto">
          <a:xfrm>
            <a:off x="4067944" y="1052736"/>
            <a:ext cx="4427984" cy="2801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C:\Users\gabka\Documents\Fotografie obce\ostatní obecní budovy\DSC00279.JPG"/>
          <p:cNvPicPr>
            <a:picLocks noChangeAspect="1" noChangeArrowheads="1"/>
          </p:cNvPicPr>
          <p:nvPr/>
        </p:nvPicPr>
        <p:blipFill>
          <a:blip r:embed="rId2" cstate="print"/>
          <a:srcRect b="11688"/>
          <a:stretch>
            <a:fillRect/>
          </a:stretch>
        </p:blipFill>
        <p:spPr bwMode="auto">
          <a:xfrm>
            <a:off x="5076056" y="332656"/>
            <a:ext cx="3696411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8" name="Picture 4" descr="C:\Users\gabka\Documents\Fotografie obce\ostatní obecní budovy\DSC08596 ko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17032"/>
            <a:ext cx="3744416" cy="272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gabka\Documents\Fotografie obce\Starý Slavkov-obecní\57.jpg"/>
          <p:cNvPicPr>
            <a:picLocks noChangeAspect="1" noChangeArrowheads="1"/>
          </p:cNvPicPr>
          <p:nvPr/>
        </p:nvPicPr>
        <p:blipFill>
          <a:blip r:embed="rId4" cstate="print"/>
          <a:srcRect l="54402" t="52269" r="613" b="-436"/>
          <a:stretch>
            <a:fillRect/>
          </a:stretch>
        </p:blipFill>
        <p:spPr bwMode="auto">
          <a:xfrm>
            <a:off x="395536" y="3789040"/>
            <a:ext cx="3952439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Users\gabka\Documents\Fotografie obce\Starý Slavkov-obecní\54.jpg"/>
          <p:cNvPicPr>
            <a:picLocks noChangeAspect="1" noChangeArrowheads="1"/>
          </p:cNvPicPr>
          <p:nvPr/>
        </p:nvPicPr>
        <p:blipFill>
          <a:blip r:embed="rId5" cstate="print">
            <a:lum bright="20000" contrast="-10000"/>
          </a:blip>
          <a:srcRect l="3392" t="50000" r="58739" b="5883"/>
          <a:stretch>
            <a:fillRect/>
          </a:stretch>
        </p:blipFill>
        <p:spPr bwMode="auto">
          <a:xfrm>
            <a:off x="1547664" y="836712"/>
            <a:ext cx="3456384" cy="2549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4" name="Picture 2" descr="C:\Users\gabka\Documents\Fotografie obce\Starý Slavkov-obecní\59.jpg"/>
          <p:cNvPicPr>
            <a:picLocks noChangeAspect="1" noChangeArrowheads="1"/>
          </p:cNvPicPr>
          <p:nvPr/>
        </p:nvPicPr>
        <p:blipFill>
          <a:blip r:embed="rId6" cstate="print"/>
          <a:srcRect l="70543" t="68155"/>
          <a:stretch>
            <a:fillRect/>
          </a:stretch>
        </p:blipFill>
        <p:spPr bwMode="auto">
          <a:xfrm>
            <a:off x="179513" y="188640"/>
            <a:ext cx="2160240" cy="1510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délník 6"/>
          <p:cNvSpPr/>
          <p:nvPr/>
        </p:nvSpPr>
        <p:spPr>
          <a:xfrm>
            <a:off x="4572000" y="3789040"/>
            <a:ext cx="1440160" cy="30777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r>
              <a:rPr lang="cs-CZ" sz="1400" b="1">
                <a:latin typeface="Footlight MT Light" pitchFamily="18" charset="0"/>
                <a:cs typeface="Arial" charset="0"/>
              </a:rPr>
              <a:t>Dům služeb</a:t>
            </a:r>
          </a:p>
        </p:txBody>
      </p:sp>
      <p:sp>
        <p:nvSpPr>
          <p:cNvPr id="8" name="Obdélník 7"/>
          <p:cNvSpPr/>
          <p:nvPr/>
        </p:nvSpPr>
        <p:spPr>
          <a:xfrm>
            <a:off x="6300192" y="2492896"/>
            <a:ext cx="2160240" cy="307777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r>
              <a:rPr lang="cs-CZ" sz="1400" b="1">
                <a:latin typeface="Footlight MT Light" pitchFamily="18" charset="0"/>
                <a:cs typeface="Arial" charset="0"/>
              </a:rPr>
              <a:t>Nynější nákupní středisko</a:t>
            </a:r>
          </a:p>
        </p:txBody>
      </p:sp>
      <p:sp>
        <p:nvSpPr>
          <p:cNvPr id="20493" name="TextovéPole 8"/>
          <p:cNvSpPr txBox="1">
            <a:spLocks noChangeArrowheads="1"/>
          </p:cNvSpPr>
          <p:nvPr/>
        </p:nvSpPr>
        <p:spPr bwMode="auto">
          <a:xfrm>
            <a:off x="7956550" y="3068638"/>
            <a:ext cx="647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onstantia" pitchFamily="18" charset="0"/>
              </a:rPr>
              <a:t>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G:\Fotky - musíme určit\skenovat0011.jpg"/>
          <p:cNvPicPr>
            <a:picLocks noChangeAspect="1" noChangeArrowheads="1"/>
          </p:cNvPicPr>
          <p:nvPr/>
        </p:nvPicPr>
        <p:blipFill>
          <a:blip r:embed="rId2" cstate="print"/>
          <a:srcRect b="17948"/>
          <a:stretch>
            <a:fillRect/>
          </a:stretch>
        </p:blipFill>
        <p:spPr bwMode="auto">
          <a:xfrm>
            <a:off x="290116" y="548680"/>
            <a:ext cx="4240409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" descr="CE98B843"/>
          <p:cNvPicPr>
            <a:picLocks noChangeAspect="1" noChangeArrowheads="1"/>
          </p:cNvPicPr>
          <p:nvPr/>
        </p:nvPicPr>
        <p:blipFill>
          <a:blip r:embed="rId3" cstate="print"/>
          <a:srcRect l="4047" t="10734" r="2733" b="2962"/>
          <a:stretch>
            <a:fillRect/>
          </a:stretch>
        </p:blipFill>
        <p:spPr bwMode="auto">
          <a:xfrm>
            <a:off x="467545" y="3861048"/>
            <a:ext cx="396445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39" name="Picture 3" descr="C:\Users\gabka\Desktop\obec\SAM_1052.JPG"/>
          <p:cNvPicPr>
            <a:picLocks noChangeAspect="1" noChangeArrowheads="1"/>
          </p:cNvPicPr>
          <p:nvPr/>
        </p:nvPicPr>
        <p:blipFill>
          <a:blip r:embed="rId4" cstate="print"/>
          <a:srcRect b="13889"/>
          <a:stretch>
            <a:fillRect/>
          </a:stretch>
        </p:blipFill>
        <p:spPr bwMode="auto">
          <a:xfrm>
            <a:off x="4860032" y="908720"/>
            <a:ext cx="3967408" cy="2562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9" name="TextovéPole 7"/>
          <p:cNvSpPr txBox="1">
            <a:spLocks noChangeArrowheads="1"/>
          </p:cNvSpPr>
          <p:nvPr/>
        </p:nvSpPr>
        <p:spPr bwMode="auto">
          <a:xfrm>
            <a:off x="7812088" y="3429000"/>
            <a:ext cx="647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onstantia" pitchFamily="18" charset="0"/>
              </a:rPr>
              <a:t>2014</a:t>
            </a:r>
          </a:p>
        </p:txBody>
      </p:sp>
      <p:sp>
        <p:nvSpPr>
          <p:cNvPr id="21510" name="TextovéPole 8"/>
          <p:cNvSpPr txBox="1">
            <a:spLocks noChangeArrowheads="1"/>
          </p:cNvSpPr>
          <p:nvPr/>
        </p:nvSpPr>
        <p:spPr bwMode="auto">
          <a:xfrm>
            <a:off x="611188" y="620713"/>
            <a:ext cx="647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onstantia" pitchFamily="18" charset="0"/>
              </a:rPr>
              <a:t>1987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763688" y="2636912"/>
            <a:ext cx="3240360" cy="36933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Footlight MT Light" pitchFamily="18" charset="0"/>
              </a:rPr>
              <a:t>Areál Českého svazu chovatelů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059832" y="3789040"/>
            <a:ext cx="4104456" cy="36933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Footlight MT Light" pitchFamily="18" charset="0"/>
              </a:rPr>
              <a:t>Hostinec a nynější restaurace Napoleon</a:t>
            </a:r>
          </a:p>
        </p:txBody>
      </p:sp>
      <p:pic>
        <p:nvPicPr>
          <p:cNvPr id="23566" name="Picture 14" descr="C:\Users\gabka\Documents\Fotografie obce\ostatní obecní budovy\IMG_0025.JPG"/>
          <p:cNvPicPr>
            <a:picLocks noChangeAspect="1" noChangeArrowheads="1"/>
          </p:cNvPicPr>
          <p:nvPr/>
        </p:nvPicPr>
        <p:blipFill>
          <a:blip r:embed="rId5" cstate="print"/>
          <a:srcRect b="10383"/>
          <a:stretch>
            <a:fillRect/>
          </a:stretch>
        </p:blipFill>
        <p:spPr bwMode="auto">
          <a:xfrm>
            <a:off x="4932040" y="4221088"/>
            <a:ext cx="3535417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096344" cy="4128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283968" y="3645024"/>
            <a:ext cx="1944216" cy="2917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Obdélník 1"/>
          <p:cNvSpPr/>
          <p:nvPr/>
        </p:nvSpPr>
        <p:spPr>
          <a:xfrm rot="391438">
            <a:off x="594764" y="484663"/>
            <a:ext cx="8554203" cy="40011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Footlight MT Light" pitchFamily="18" charset="0"/>
                <a:cs typeface="Calibri" pitchFamily="34" charset="0"/>
              </a:rPr>
              <a:t>O zbožnosti obyvatel Slavkova vypovídá řada drobných sakrálních památek</a:t>
            </a:r>
          </a:p>
        </p:txBody>
      </p:sp>
      <p:sp>
        <p:nvSpPr>
          <p:cNvPr id="5" name="Obdélník 4"/>
          <p:cNvSpPr/>
          <p:nvPr/>
        </p:nvSpPr>
        <p:spPr>
          <a:xfrm>
            <a:off x="1115616" y="5517232"/>
            <a:ext cx="1872208" cy="30777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latin typeface="Footlight MT Light" pitchFamily="18" charset="0"/>
                <a:cs typeface="Calibri" pitchFamily="34" charset="0"/>
              </a:rPr>
              <a:t>Kaple sv. Barbory </a:t>
            </a:r>
          </a:p>
        </p:txBody>
      </p:sp>
      <p:pic>
        <p:nvPicPr>
          <p:cNvPr id="41985" name="Picture 1" descr="C:\Users\gabka\Documents\Fotografie obce\Senioorcentrum\DSC005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908720"/>
            <a:ext cx="399593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délník 7"/>
          <p:cNvSpPr/>
          <p:nvPr/>
        </p:nvSpPr>
        <p:spPr>
          <a:xfrm>
            <a:off x="6588224" y="3429000"/>
            <a:ext cx="2232248" cy="52322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cs-CZ" sz="1400" b="1">
                <a:latin typeface="Footlight MT Light" pitchFamily="18" charset="0"/>
                <a:cs typeface="Arial" charset="0"/>
              </a:rPr>
              <a:t>Původní kaple v dnešním Seniorcentru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536" y="260648"/>
            <a:ext cx="5184576" cy="3943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Obdélník 1"/>
          <p:cNvSpPr/>
          <p:nvPr/>
        </p:nvSpPr>
        <p:spPr>
          <a:xfrm>
            <a:off x="5508104" y="908720"/>
            <a:ext cx="2520280" cy="92333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cs-CZ" b="1">
                <a:latin typeface="Footlight MT Light" pitchFamily="18" charset="0"/>
                <a:cs typeface="Arial" charset="0"/>
              </a:rPr>
              <a:t>Poutní kaple sv. Anny před rozstřílením lidovými milicemi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95936" y="3284984"/>
            <a:ext cx="4773750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Obdélník 4"/>
          <p:cNvSpPr/>
          <p:nvPr/>
        </p:nvSpPr>
        <p:spPr>
          <a:xfrm>
            <a:off x="755576" y="5517232"/>
            <a:ext cx="3888432" cy="64633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cs-CZ" b="1">
                <a:latin typeface="Footlight MT Light" pitchFamily="18" charset="0"/>
                <a:cs typeface="Arial" charset="0"/>
              </a:rPr>
              <a:t>Původní kapli dnes připomíná </a:t>
            </a:r>
            <a:br>
              <a:rPr lang="cs-CZ" b="1">
                <a:latin typeface="Footlight MT Light" pitchFamily="18" charset="0"/>
                <a:cs typeface="Arial" charset="0"/>
              </a:rPr>
            </a:br>
            <a:r>
              <a:rPr lang="cs-CZ" b="1">
                <a:latin typeface="Footlight MT Light" pitchFamily="18" charset="0"/>
                <a:cs typeface="Arial" charset="0"/>
              </a:rPr>
              <a:t>kovová konstrukce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776864" cy="4399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6147" name="Obdélník 8"/>
          <p:cNvSpPr>
            <a:spLocks noChangeArrowheads="1"/>
          </p:cNvSpPr>
          <p:nvPr/>
        </p:nvSpPr>
        <p:spPr bwMode="auto">
          <a:xfrm>
            <a:off x="6600825" y="2708275"/>
            <a:ext cx="3889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atin typeface="Constantia" pitchFamily="18" charset="0"/>
              </a:rPr>
              <a:t>↓</a:t>
            </a: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/>
            </a:extLst>
          </a:blip>
          <a:srcRect b="12998"/>
          <a:stretch>
            <a:fillRect/>
          </a:stretch>
        </p:blipFill>
        <p:spPr bwMode="auto">
          <a:xfrm>
            <a:off x="4716016" y="404664"/>
            <a:ext cx="424847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5540" name="Picture 4" descr="C:\Users\gabka\Desktop\obec2013\Snímek 112.jpg"/>
          <p:cNvPicPr>
            <a:picLocks noChangeAspect="1" noChangeArrowheads="1"/>
          </p:cNvPicPr>
          <p:nvPr/>
        </p:nvPicPr>
        <p:blipFill>
          <a:blip r:embed="rId3" cstate="print"/>
          <a:srcRect t="17175"/>
          <a:stretch>
            <a:fillRect/>
          </a:stretch>
        </p:blipFill>
        <p:spPr bwMode="auto">
          <a:xfrm>
            <a:off x="3779912" y="3429000"/>
            <a:ext cx="5031175" cy="3125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39" name="Picture 3" descr="C:\Users\gabka\Desktop\obec2013\Snímek 129.jpg"/>
          <p:cNvPicPr>
            <a:picLocks noChangeAspect="1" noChangeArrowheads="1"/>
          </p:cNvPicPr>
          <p:nvPr/>
        </p:nvPicPr>
        <p:blipFill>
          <a:blip r:embed="rId4" cstate="print"/>
          <a:srcRect t="17958" r="11342"/>
          <a:stretch>
            <a:fillRect/>
          </a:stretch>
        </p:blipFill>
        <p:spPr bwMode="auto">
          <a:xfrm>
            <a:off x="251520" y="764704"/>
            <a:ext cx="4503116" cy="3125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bdélník 1"/>
          <p:cNvSpPr/>
          <p:nvPr/>
        </p:nvSpPr>
        <p:spPr>
          <a:xfrm rot="205430">
            <a:off x="944196" y="3529397"/>
            <a:ext cx="8196090" cy="36933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Calibri" pitchFamily="34" charset="0"/>
                <a:cs typeface="Calibri" pitchFamily="34" charset="0"/>
              </a:rPr>
              <a:t>Průvod na svátek Božího těla, tato tradice ve Slavkově přežila všechny vlády a režimy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cvičení s ruční stříkačko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39" y="836712"/>
            <a:ext cx="3968839" cy="2546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392488" cy="2745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00800" cy="750912"/>
          </a:xfrm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smtClean="0">
                <a:solidFill>
                  <a:schemeClr val="tx1"/>
                </a:solidFill>
                <a:latin typeface="Footlight MT Light" pitchFamily="18" charset="0"/>
              </a:rPr>
              <a:t>Historie spolků a tradic v obci</a:t>
            </a:r>
            <a:endParaRPr lang="cs-CZ" b="1">
              <a:solidFill>
                <a:schemeClr val="tx1"/>
              </a:solidFill>
              <a:latin typeface="Footlight MT Light" pitchFamily="18" charset="0"/>
            </a:endParaRPr>
          </a:p>
        </p:txBody>
      </p:sp>
      <p:pic>
        <p:nvPicPr>
          <p:cNvPr id="39940" name="Picture 4" descr="členové sboru před vozidlem FORD-TRANS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3501008"/>
            <a:ext cx="4500817" cy="2997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délník 10"/>
          <p:cNvSpPr/>
          <p:nvPr/>
        </p:nvSpPr>
        <p:spPr>
          <a:xfrm>
            <a:off x="539552" y="4509120"/>
            <a:ext cx="3600400" cy="64633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r>
              <a:rPr lang="cs-CZ" sz="1200" b="1">
                <a:latin typeface="Footlight MT Light" pitchFamily="18" charset="0"/>
                <a:cs typeface="Arial" charset="0"/>
              </a:rPr>
              <a:t>Hasičský sbor byl ve Slavkově založen již v roce 1883, členové sboru před původním hasičským skladištěm, foto pořízeno pravděpodobně do roku 1932.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79512" y="5877272"/>
            <a:ext cx="2592288" cy="5232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latin typeface="Footlight MT Light" pitchFamily="18" charset="0"/>
                <a:cs typeface="Calibri" pitchFamily="34" charset="0"/>
              </a:rPr>
              <a:t>SDH SLAVKOV</a:t>
            </a:r>
          </a:p>
        </p:txBody>
      </p:sp>
      <p:pic>
        <p:nvPicPr>
          <p:cNvPr id="25610" name="Picture 7" descr="C:\Users\gabka\Documents\Fotografie obce\velky_znak hasič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5300663"/>
            <a:ext cx="5873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élník 14"/>
          <p:cNvSpPr/>
          <p:nvPr/>
        </p:nvSpPr>
        <p:spPr>
          <a:xfrm>
            <a:off x="3203848" y="5877272"/>
            <a:ext cx="4572000" cy="52322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cs-CZ" sz="1400" b="1">
                <a:latin typeface="Footlight MT Light" pitchFamily="18" charset="0"/>
                <a:cs typeface="Arial" charset="0"/>
              </a:rPr>
              <a:t>Svátek sv. Floriána, patrona hasičů. </a:t>
            </a:r>
          </a:p>
          <a:p>
            <a:pPr algn="ctr"/>
            <a:r>
              <a:rPr lang="cs-CZ" sz="1400" b="1">
                <a:latin typeface="Footlight MT Light" pitchFamily="18" charset="0"/>
                <a:cs typeface="Arial" charset="0"/>
              </a:rPr>
              <a:t>Členská základna slavkovského sboru je stále početná.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535" y="3647848"/>
            <a:ext cx="3960441" cy="1941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4" name="Obdélník 3"/>
          <p:cNvSpPr/>
          <p:nvPr/>
        </p:nvSpPr>
        <p:spPr>
          <a:xfrm>
            <a:off x="107504" y="5589240"/>
            <a:ext cx="2448272" cy="95410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latin typeface="Footlight MT Light" pitchFamily="18" charset="0"/>
                <a:cs typeface="Calibri" pitchFamily="34" charset="0"/>
              </a:rPr>
              <a:t>TJ SOKOL SLAVKOV</a:t>
            </a:r>
          </a:p>
        </p:txBody>
      </p:sp>
      <p:pic>
        <p:nvPicPr>
          <p:cNvPr id="26628" name="Picture 1" descr="znak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 l="5286" t="3587" r="9332" b="3207"/>
          <a:stretch>
            <a:fillRect/>
          </a:stretch>
        </p:blipFill>
        <p:spPr bwMode="auto">
          <a:xfrm>
            <a:off x="1692275" y="5661025"/>
            <a:ext cx="4889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23928" y="332656"/>
            <a:ext cx="4824536" cy="3051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7" name="Obdélník 6"/>
          <p:cNvSpPr/>
          <p:nvPr/>
        </p:nvSpPr>
        <p:spPr>
          <a:xfrm>
            <a:off x="539552" y="3068960"/>
            <a:ext cx="4608512" cy="30777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r>
              <a:rPr lang="cs-CZ" sz="1400" b="1">
                <a:latin typeface="Footlight MT Light" pitchFamily="18" charset="0"/>
                <a:cs typeface="Arial" charset="0"/>
              </a:rPr>
              <a:t>Sokolské hnutí bylo velmi populární také mezi mládeží. </a:t>
            </a:r>
          </a:p>
        </p:txBody>
      </p:sp>
      <p:sp>
        <p:nvSpPr>
          <p:cNvPr id="2663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onstantia" pitchFamily="18" charset="0"/>
            </a:endParaRPr>
          </a:p>
        </p:txBody>
      </p:sp>
      <p:pic>
        <p:nvPicPr>
          <p:cNvPr id="38914" name="Picture 2" descr="msoA6997"/>
          <p:cNvPicPr>
            <a:picLocks noChangeAspect="1" noChangeArrowheads="1"/>
          </p:cNvPicPr>
          <p:nvPr/>
        </p:nvPicPr>
        <p:blipFill>
          <a:blip r:embed="rId5" cstate="print"/>
          <a:srcRect l="53600" t="1491" r="1088" b="50900"/>
          <a:stretch>
            <a:fillRect/>
          </a:stretch>
        </p:blipFill>
        <p:spPr bwMode="auto">
          <a:xfrm>
            <a:off x="395536" y="476672"/>
            <a:ext cx="339331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C:\Users\gabka\Desktop\moje\sportovní den\DSC001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1" y="3573016"/>
            <a:ext cx="3740167" cy="2582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délník 11"/>
          <p:cNvSpPr/>
          <p:nvPr/>
        </p:nvSpPr>
        <p:spPr>
          <a:xfrm>
            <a:off x="2627784" y="6021288"/>
            <a:ext cx="5939575" cy="52322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cs-CZ" sz="1400" b="1">
                <a:latin typeface="Footlight MT Light" pitchFamily="18" charset="0"/>
                <a:cs typeface="Arial" charset="0"/>
              </a:rPr>
              <a:t>Tato děvčata  a chlapci o sokolském hnutí možná ani netuší, ale z pohybu na vzduchu mají stejnou radost jako jejich předchůdci. </a:t>
            </a:r>
          </a:p>
        </p:txBody>
      </p:sp>
      <p:pic>
        <p:nvPicPr>
          <p:cNvPr id="26639" name="Picture 2" descr="časpv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088" y="3716338"/>
            <a:ext cx="606425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gabka\Documents\Fotografie obce\Starý Slavkov-obecní\30.jpg"/>
          <p:cNvPicPr>
            <a:picLocks noChangeAspect="1" noChangeArrowheads="1"/>
          </p:cNvPicPr>
          <p:nvPr/>
        </p:nvPicPr>
        <p:blipFill>
          <a:blip r:embed="rId3" cstate="print"/>
          <a:srcRect l="1826" r="6880"/>
          <a:stretch>
            <a:fillRect/>
          </a:stretch>
        </p:blipFill>
        <p:spPr bwMode="auto">
          <a:xfrm>
            <a:off x="755576" y="404665"/>
            <a:ext cx="360040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5" name="Picture 1" descr="C:\Users\gabka\Documents\Fotografie obce\Starý Slavkov-obecní\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954" y="404664"/>
            <a:ext cx="377128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bdélník 1"/>
          <p:cNvSpPr/>
          <p:nvPr/>
        </p:nvSpPr>
        <p:spPr>
          <a:xfrm>
            <a:off x="4067944" y="2924944"/>
            <a:ext cx="3469348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/>
          <a:p>
            <a:r>
              <a:rPr lang="cs-CZ" sz="1400" b="1">
                <a:latin typeface="Footlight MT Light" pitchFamily="18" charset="0"/>
                <a:cs typeface="Arial" charset="0"/>
              </a:rPr>
              <a:t>Mladí muži se rádi věnovali fotbalu a hokeji</a:t>
            </a:r>
            <a:r>
              <a:rPr lang="cs-CZ" b="1">
                <a:latin typeface="Footlight MT Light" pitchFamily="18" charset="0"/>
                <a:cs typeface="Arial" charset="0"/>
              </a:rPr>
              <a:t>.</a:t>
            </a:r>
          </a:p>
        </p:txBody>
      </p:sp>
      <p:pic>
        <p:nvPicPr>
          <p:cNvPr id="86018" name="Picture 2" descr="http://files.tj-sokol-slavkov.webnode.cz/200000025-5cec95d666-public/Muži%20A%20popis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t="4284" b="23994"/>
          <a:stretch>
            <a:fillRect/>
          </a:stretch>
        </p:blipFill>
        <p:spPr bwMode="auto">
          <a:xfrm>
            <a:off x="3923928" y="3284984"/>
            <a:ext cx="4953027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délník 6"/>
          <p:cNvSpPr/>
          <p:nvPr/>
        </p:nvSpPr>
        <p:spPr>
          <a:xfrm>
            <a:off x="1043608" y="3789040"/>
            <a:ext cx="2736304" cy="52322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cs-CZ" sz="1400" b="1">
                <a:latin typeface="Footlight MT Light" pitchFamily="18" charset="0"/>
                <a:cs typeface="Arial" charset="0"/>
              </a:rPr>
              <a:t>Fotbalový klub patří k vlajkovým lodím TJ Sokol Slavkov.</a:t>
            </a:r>
          </a:p>
        </p:txBody>
      </p:sp>
      <p:pic>
        <p:nvPicPr>
          <p:cNvPr id="86020" name="Picture 4" descr="http://files.tj-sokol-slavkov.webnode.cz/200000119-1b2c91c25e-public/fotka-becka.jpg"/>
          <p:cNvPicPr>
            <a:picLocks noChangeAspect="1" noChangeArrowheads="1"/>
          </p:cNvPicPr>
          <p:nvPr/>
        </p:nvPicPr>
        <p:blipFill>
          <a:blip r:embed="rId6" cstate="print"/>
          <a:srcRect l="4271" r="1764" b="13833"/>
          <a:stretch>
            <a:fillRect/>
          </a:stretch>
        </p:blipFill>
        <p:spPr bwMode="auto">
          <a:xfrm>
            <a:off x="395536" y="4509120"/>
            <a:ext cx="4277232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délník 8"/>
          <p:cNvSpPr/>
          <p:nvPr/>
        </p:nvSpPr>
        <p:spPr>
          <a:xfrm>
            <a:off x="6444208" y="3861048"/>
            <a:ext cx="2250937" cy="24622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/>
          <a:p>
            <a:r>
              <a:rPr lang="cs-CZ" sz="1000" b="1">
                <a:latin typeface="Footlight MT Light" pitchFamily="18" charset="0"/>
                <a:cs typeface="Arial" charset="0"/>
              </a:rPr>
              <a:t>Muži „A“ – nyní hrající Krajský přebor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275856" y="6453336"/>
            <a:ext cx="2135521" cy="24622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/>
          <a:p>
            <a:r>
              <a:rPr lang="cs-CZ" sz="1000" b="1">
                <a:latin typeface="Footlight MT Light" pitchFamily="18" charset="0"/>
                <a:cs typeface="Arial" charset="0"/>
              </a:rPr>
              <a:t>Muži „B“ – nyní hrající III. třída sk 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60" name="Picture 8" descr=" 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645024"/>
            <a:ext cx="344801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57" name="Picture 5" descr="msoECBE5"/>
          <p:cNvPicPr>
            <a:picLocks noChangeAspect="1" noChangeArrowheads="1"/>
          </p:cNvPicPr>
          <p:nvPr/>
        </p:nvPicPr>
        <p:blipFill>
          <a:blip r:embed="rId3" cstate="print"/>
          <a:srcRect l="2959" t="50653" r="52012" b="1196"/>
          <a:stretch>
            <a:fillRect/>
          </a:stretch>
        </p:blipFill>
        <p:spPr bwMode="auto">
          <a:xfrm>
            <a:off x="971600" y="590907"/>
            <a:ext cx="3456384" cy="2442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élník 3"/>
          <p:cNvSpPr/>
          <p:nvPr/>
        </p:nvSpPr>
        <p:spPr>
          <a:xfrm>
            <a:off x="251520" y="332656"/>
            <a:ext cx="2448272" cy="5232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latin typeface="Footlight MT Light" pitchFamily="18" charset="0"/>
                <a:cs typeface="Calibri" pitchFamily="34" charset="0"/>
              </a:rPr>
              <a:t>Český svaz žen</a:t>
            </a:r>
          </a:p>
        </p:txBody>
      </p:sp>
      <p:sp>
        <p:nvSpPr>
          <p:cNvPr id="7" name="Obdélník 6"/>
          <p:cNvSpPr/>
          <p:nvPr/>
        </p:nvSpPr>
        <p:spPr>
          <a:xfrm>
            <a:off x="899592" y="3068960"/>
            <a:ext cx="7560840" cy="30777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r>
              <a:rPr lang="cs-CZ" sz="1400" b="1">
                <a:latin typeface="Footlight MT Light" pitchFamily="18" charset="0"/>
                <a:cs typeface="Arial" charset="0"/>
              </a:rPr>
              <a:t>Ženy přebraly od Svazu socialistické mládeže krásnou tradici pro děti tradiční koloběžkové závody </a:t>
            </a:r>
          </a:p>
        </p:txBody>
      </p:sp>
      <p:sp>
        <p:nvSpPr>
          <p:cNvPr id="2868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onstantia" pitchFamily="18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555776" y="6165304"/>
            <a:ext cx="4571423" cy="30777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cs-CZ" sz="1400" b="1">
                <a:latin typeface="Footlight MT Light" pitchFamily="18" charset="0"/>
                <a:cs typeface="Arial" charset="0"/>
              </a:rPr>
              <a:t>Sjezd netradičních sjíždědel na kopci „Srdečník“</a:t>
            </a:r>
          </a:p>
        </p:txBody>
      </p:sp>
      <p:pic>
        <p:nvPicPr>
          <p:cNvPr id="100354" name="Picture 2" descr=" "/>
          <p:cNvPicPr>
            <a:picLocks noChangeAspect="1" noChangeArrowheads="1"/>
          </p:cNvPicPr>
          <p:nvPr/>
        </p:nvPicPr>
        <p:blipFill>
          <a:blip r:embed="rId4" cstate="print"/>
          <a:srcRect b="23913"/>
          <a:stretch>
            <a:fillRect/>
          </a:stretch>
        </p:blipFill>
        <p:spPr bwMode="auto">
          <a:xfrm>
            <a:off x="4644008" y="404664"/>
            <a:ext cx="4042693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8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onstantia" pitchFamily="18" charset="0"/>
            </a:endParaRPr>
          </a:p>
        </p:txBody>
      </p:sp>
      <p:sp>
        <p:nvSpPr>
          <p:cNvPr id="286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onstantia" pitchFamily="18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645024"/>
            <a:ext cx="3982975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DSCN58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77072"/>
            <a:ext cx="381476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 l="5970"/>
          <a:stretch>
            <a:fillRect/>
          </a:stretch>
        </p:blipFill>
        <p:spPr bwMode="auto">
          <a:xfrm>
            <a:off x="4427984" y="3645024"/>
            <a:ext cx="3903148" cy="2662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3" name="Obdélník 2"/>
          <p:cNvSpPr/>
          <p:nvPr/>
        </p:nvSpPr>
        <p:spPr>
          <a:xfrm>
            <a:off x="2195736" y="6165304"/>
            <a:ext cx="4571423" cy="30777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cs-CZ" sz="1400" b="1">
                <a:latin typeface="Footlight MT Light" pitchFamily="18" charset="0"/>
                <a:cs typeface="Arial" charset="0"/>
              </a:rPr>
              <a:t>Nově vzniklá tradice – „Slet čarodějnic“</a:t>
            </a:r>
          </a:p>
        </p:txBody>
      </p:sp>
      <p:pic>
        <p:nvPicPr>
          <p:cNvPr id="104450" name="Picture 2" descr=" 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74744"/>
            <a:ext cx="3672408" cy="2756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451" name="Picture 3" descr="C:\Users\gabka\Desktop\20130516085559_00001.jpg"/>
          <p:cNvPicPr>
            <a:picLocks noChangeAspect="1" noChangeArrowheads="1"/>
          </p:cNvPicPr>
          <p:nvPr/>
        </p:nvPicPr>
        <p:blipFill>
          <a:blip r:embed="rId5" cstate="print"/>
          <a:srcRect t="2405" b="1414"/>
          <a:stretch>
            <a:fillRect/>
          </a:stretch>
        </p:blipFill>
        <p:spPr bwMode="auto">
          <a:xfrm>
            <a:off x="755576" y="620688"/>
            <a:ext cx="361645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délník 5"/>
          <p:cNvSpPr/>
          <p:nvPr/>
        </p:nvSpPr>
        <p:spPr>
          <a:xfrm>
            <a:off x="2051720" y="404664"/>
            <a:ext cx="4571423" cy="30777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latin typeface="Footlight MT Light" pitchFamily="18" charset="0"/>
                <a:cs typeface="Calibri" pitchFamily="34" charset="0"/>
              </a:rPr>
              <a:t>„Mikulášská nadílka tehdy a dnes 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 cstate="print"/>
          <a:srcRect b="3737"/>
          <a:stretch>
            <a:fillRect/>
          </a:stretch>
        </p:blipFill>
        <p:spPr bwMode="auto">
          <a:xfrm>
            <a:off x="4716016" y="260648"/>
            <a:ext cx="406749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969" name="Picture 1" descr="C:\Users\gabka\Desktop\starý slavkov\42.jpg"/>
          <p:cNvPicPr>
            <a:picLocks noChangeAspect="1" noChangeArrowheads="1"/>
          </p:cNvPicPr>
          <p:nvPr/>
        </p:nvPicPr>
        <p:blipFill>
          <a:blip r:embed="rId3" cstate="print"/>
          <a:srcRect t="5928" b="10568"/>
          <a:stretch>
            <a:fillRect/>
          </a:stretch>
        </p:blipFill>
        <p:spPr bwMode="auto">
          <a:xfrm>
            <a:off x="395536" y="1052736"/>
            <a:ext cx="4248472" cy="2423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délník 5"/>
          <p:cNvSpPr/>
          <p:nvPr/>
        </p:nvSpPr>
        <p:spPr>
          <a:xfrm>
            <a:off x="251520" y="332656"/>
            <a:ext cx="2448272" cy="95410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latin typeface="Footlight MT Light" pitchFamily="18" charset="0"/>
                <a:cs typeface="Calibri" pitchFamily="34" charset="0"/>
              </a:rPr>
              <a:t>Některé tradice již zanikly… </a:t>
            </a:r>
          </a:p>
        </p:txBody>
      </p:sp>
      <p:sp>
        <p:nvSpPr>
          <p:cNvPr id="2" name="Obdélník 1"/>
          <p:cNvSpPr/>
          <p:nvPr/>
        </p:nvSpPr>
        <p:spPr>
          <a:xfrm>
            <a:off x="323528" y="3356992"/>
            <a:ext cx="2664296" cy="30777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r>
              <a:rPr lang="cs-CZ" sz="1400" b="1">
                <a:latin typeface="Footlight MT Light" pitchFamily="18" charset="0"/>
                <a:cs typeface="Arial" charset="0"/>
              </a:rPr>
              <a:t>Masopustní procesí s medvědem.</a:t>
            </a:r>
          </a:p>
        </p:txBody>
      </p:sp>
      <p:pic>
        <p:nvPicPr>
          <p:cNvPr id="83970" name="Picture 2" descr="C:\Users\gabka\Desktop\20130516084522_0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61048"/>
            <a:ext cx="3818359" cy="2600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971" name="Picture 3" descr="C:\Users\gabka\Desktop\20130516084522_00001 – kop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861048"/>
            <a:ext cx="4104456" cy="2578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bdélník 9"/>
          <p:cNvSpPr/>
          <p:nvPr/>
        </p:nvSpPr>
        <p:spPr>
          <a:xfrm>
            <a:off x="3563888" y="6309320"/>
            <a:ext cx="1296144" cy="30777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latin typeface="Footlight MT Light" pitchFamily="18" charset="0"/>
                <a:cs typeface="Calibri" pitchFamily="34" charset="0"/>
              </a:rPr>
              <a:t>Kácení máje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5076056" y="3068960"/>
            <a:ext cx="3672408" cy="30777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r>
              <a:rPr lang="cs-CZ" sz="1400" b="1">
                <a:latin typeface="Footlight MT Light" pitchFamily="18" charset="0"/>
                <a:cs typeface="Arial" charset="0"/>
              </a:rPr>
              <a:t>„Novoroční maškarní průvod“ – 1987 metrů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PA070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933056"/>
            <a:ext cx="3600450" cy="2519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7" y="692696"/>
            <a:ext cx="3703293" cy="2592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délník 5"/>
          <p:cNvSpPr/>
          <p:nvPr/>
        </p:nvSpPr>
        <p:spPr>
          <a:xfrm>
            <a:off x="179512" y="188640"/>
            <a:ext cx="3168352" cy="95410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latin typeface="Footlight MT Light" pitchFamily="18" charset="0"/>
                <a:cs typeface="Calibri" pitchFamily="34" charset="0"/>
              </a:rPr>
              <a:t>Tradice v naší obci pro děti…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67544" y="3789040"/>
            <a:ext cx="4176464" cy="30777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r>
              <a:rPr lang="cs-CZ" sz="1400" b="1">
                <a:latin typeface="Footlight MT Light" pitchFamily="18" charset="0"/>
                <a:cs typeface="Arial" charset="0"/>
              </a:rPr>
              <a:t>Zachovalá tradice – „Drakiáda“ – pořádá SDH Slavkov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139952" y="2924944"/>
            <a:ext cx="3672408" cy="52322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r>
              <a:rPr lang="cs-CZ" sz="1400" b="1">
                <a:latin typeface="Footlight MT Light" pitchFamily="18" charset="0"/>
                <a:cs typeface="Arial" charset="0"/>
              </a:rPr>
              <a:t>Udržená tradice maškarního karnevalu pro děti – pořádá SPRŠ při MŠ a ZŠ</a:t>
            </a:r>
          </a:p>
        </p:txBody>
      </p:sp>
      <p:pic>
        <p:nvPicPr>
          <p:cNvPr id="105474" name="Picture 2" descr="mso98D71"/>
          <p:cNvPicPr>
            <a:picLocks noChangeAspect="1" noChangeArrowheads="1"/>
          </p:cNvPicPr>
          <p:nvPr/>
        </p:nvPicPr>
        <p:blipFill>
          <a:blip r:embed="rId4" cstate="print"/>
          <a:srcRect l="32527" t="35899" r="5720" b="34836"/>
          <a:stretch>
            <a:fillRect/>
          </a:stretch>
        </p:blipFill>
        <p:spPr bwMode="auto">
          <a:xfrm>
            <a:off x="4788024" y="260648"/>
            <a:ext cx="4032448" cy="2699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475" name="Picture 3" descr="C:\Users\gabka\Desktop\moje\tábor\DSC004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17032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bdélník 13"/>
          <p:cNvSpPr/>
          <p:nvPr/>
        </p:nvSpPr>
        <p:spPr>
          <a:xfrm>
            <a:off x="4644008" y="6237312"/>
            <a:ext cx="4392488" cy="30777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latin typeface="Footlight MT Light" pitchFamily="18" charset="0"/>
                <a:cs typeface="Calibri" pitchFamily="34" charset="0"/>
              </a:rPr>
              <a:t>Cykloturistický tábor  - ve spolupráci s TJ Sokol Slavkov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3724275" cy="259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élník 3"/>
          <p:cNvSpPr/>
          <p:nvPr/>
        </p:nvSpPr>
        <p:spPr>
          <a:xfrm>
            <a:off x="179512" y="188640"/>
            <a:ext cx="3168352" cy="5232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latin typeface="Footlight MT Light" pitchFamily="18" charset="0"/>
                <a:cs typeface="Calibri" pitchFamily="34" charset="0"/>
              </a:rPr>
              <a:t>Celoobecní</a:t>
            </a:r>
            <a:r>
              <a:rPr lang="cs-CZ" sz="2800" b="1" dirty="0">
                <a:latin typeface="Footlight MT Light" pitchFamily="18" charset="0"/>
                <a:cs typeface="Calibri" pitchFamily="34" charset="0"/>
              </a:rPr>
              <a:t> tradice</a:t>
            </a:r>
          </a:p>
        </p:txBody>
      </p:sp>
      <p:pic>
        <p:nvPicPr>
          <p:cNvPr id="6" name="Picture 5" descr="Slavkov 2008-1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 bwMode="auto">
          <a:xfrm>
            <a:off x="395536" y="3501008"/>
            <a:ext cx="3888432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DSC055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89040"/>
            <a:ext cx="3671887" cy="251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498" name="Picture 2" descr="E:\DCIM\101MSDCF\DSC044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04664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délník 10"/>
          <p:cNvSpPr/>
          <p:nvPr/>
        </p:nvSpPr>
        <p:spPr>
          <a:xfrm>
            <a:off x="1619672" y="2852936"/>
            <a:ext cx="2592288" cy="52322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r>
              <a:rPr lang="cs-CZ" sz="1400" b="1">
                <a:latin typeface="Footlight MT Light" pitchFamily="18" charset="0"/>
                <a:cs typeface="Arial" charset="0"/>
              </a:rPr>
              <a:t>Slavkovský karmaš s tradiční poutí na poutní místo sv. Anny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716016" y="476672"/>
            <a:ext cx="1224136" cy="30777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400" b="1" dirty="0">
                <a:latin typeface="Footlight MT Light" pitchFamily="18" charset="0"/>
                <a:cs typeface="Calibri" pitchFamily="34" charset="0"/>
              </a:rPr>
              <a:t>Den matek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475656" y="6021288"/>
            <a:ext cx="4968552" cy="52322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r>
              <a:rPr lang="cs-CZ" sz="1400" b="1">
                <a:latin typeface="Footlight MT Light" pitchFamily="18" charset="0"/>
                <a:cs typeface="Arial" charset="0"/>
              </a:rPr>
              <a:t>Pravidelné výstavy: vlevo Výstava ovoce a zeleniny </a:t>
            </a:r>
            <a:br>
              <a:rPr lang="cs-CZ" sz="1400" b="1">
                <a:latin typeface="Footlight MT Light" pitchFamily="18" charset="0"/>
                <a:cs typeface="Arial" charset="0"/>
              </a:rPr>
            </a:br>
            <a:r>
              <a:rPr lang="cs-CZ" sz="1400" b="1">
                <a:latin typeface="Footlight MT Light" pitchFamily="18" charset="0"/>
                <a:cs typeface="Arial" charset="0"/>
              </a:rPr>
              <a:t>( Zahrádkářský svaz) a vpravo Velikonoční výstavka ( Svaz žen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sah 2"/>
          <p:cNvSpPr>
            <a:spLocks noGrp="1"/>
          </p:cNvSpPr>
          <p:nvPr>
            <p:ph idx="1"/>
          </p:nvPr>
        </p:nvSpPr>
        <p:spPr>
          <a:xfrm>
            <a:off x="1116013" y="1524000"/>
            <a:ext cx="7570787" cy="485775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cs-CZ" sz="1400" smtClean="0">
                <a:latin typeface="Footlight MT Light" pitchFamily="18" charset="0"/>
              </a:rPr>
              <a:t>Vítání nových občánků – komise pro občanské záležitosti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cs-CZ" sz="1400" smtClean="0">
                <a:latin typeface="Footlight MT Light" pitchFamily="18" charset="0"/>
              </a:rPr>
              <a:t>Pravidelná setkání důchodců pořádaných Klubem důchodců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cs-CZ" sz="1400" smtClean="0">
                <a:latin typeface="Footlight MT Light" pitchFamily="18" charset="0"/>
              </a:rPr>
              <a:t>Den dětí – pořádá SRPŠ při ZŠ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cs-CZ" sz="1400" smtClean="0">
                <a:latin typeface="Footlight MT Light" pitchFamily="18" charset="0"/>
              </a:rPr>
              <a:t>Výstava drobného zvířectva – Český svaz chovatelů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cs-CZ" sz="1400" smtClean="0">
                <a:latin typeface="Footlight MT Light" pitchFamily="18" charset="0"/>
              </a:rPr>
              <a:t>Hasičské soutěže – o putovní pohár starosty obce, o nejlepší družstvo Slavkova a další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cs-CZ" sz="1400" smtClean="0">
                <a:latin typeface="Footlight MT Light" pitchFamily="18" charset="0"/>
              </a:rPr>
              <a:t>Turnaj v minikopané – TJ Sokol Slavkov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cs-CZ" sz="1400" smtClean="0">
                <a:latin typeface="Footlight MT Light" pitchFamily="18" charset="0"/>
              </a:rPr>
              <a:t>Veslování na pramici na rybníku Vrbovec – rybářský spolek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cs-CZ" sz="1400" smtClean="0">
                <a:latin typeface="Footlight MT Light" pitchFamily="18" charset="0"/>
              </a:rPr>
              <a:t>Pivní festival – rybářský spolek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cs-CZ" sz="1400" smtClean="0">
                <a:latin typeface="Footlight MT Light" pitchFamily="18" charset="0"/>
              </a:rPr>
              <a:t>Výlov rybníka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cs-CZ" sz="1400" smtClean="0">
                <a:latin typeface="Footlight MT Light" pitchFamily="18" charset="0"/>
              </a:rPr>
              <a:t>Štěpánská a velikonoční zábava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cs-CZ" sz="1400" smtClean="0">
                <a:latin typeface="Footlight MT Light" pitchFamily="18" charset="0"/>
              </a:rPr>
              <a:t>přednášky zajímavých osobností v Orlovně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cs-CZ" sz="1400" smtClean="0">
                <a:latin typeface="Footlight MT Light" pitchFamily="18" charset="0"/>
              </a:rPr>
              <a:t>Pohár starosty obce ve volejbalu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cs-CZ" sz="1400" smtClean="0">
                <a:latin typeface="Footlight MT Light" pitchFamily="18" charset="0"/>
              </a:rPr>
              <a:t>Rozsvěcení vánočního stromu – nová tradice obce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cs-CZ" sz="1400" smtClean="0">
                <a:latin typeface="Footlight MT Light" pitchFamily="18" charset="0"/>
              </a:rPr>
              <a:t>Živý betlém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cs-CZ" sz="1400" smtClean="0">
                <a:latin typeface="Footlight MT Light" pitchFamily="18" charset="0"/>
              </a:rPr>
              <a:t>Velikonoční a vánoční turnaj v šachu – Orel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cs-CZ" sz="1400" smtClean="0">
                <a:latin typeface="Footlight MT Light" pitchFamily="18" charset="0"/>
              </a:rPr>
              <a:t>Plesy – pořádané všemi složkami obce</a:t>
            </a:r>
          </a:p>
          <a:p>
            <a:pPr eaLnBrk="1" hangingPunct="1">
              <a:buFont typeface="Wingdings 2" pitchFamily="18" charset="2"/>
              <a:buNone/>
            </a:pPr>
            <a:endParaRPr lang="cs-CZ" sz="1400" b="1" smtClean="0">
              <a:latin typeface="Footlight MT Light" pitchFamily="18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3754760" cy="576064"/>
          </a:xfrm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smtClean="0">
                <a:solidFill>
                  <a:schemeClr val="tx1"/>
                </a:solidFill>
                <a:latin typeface="Footlight MT Light" pitchFamily="18" charset="0"/>
              </a:rPr>
              <a:t>a další tradice v naší obci:</a:t>
            </a:r>
            <a:endParaRPr lang="cs-CZ" sz="2400" b="1">
              <a:solidFill>
                <a:schemeClr val="tx1"/>
              </a:solidFill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délník 1"/>
          <p:cNvSpPr>
            <a:spLocks noChangeArrowheads="1"/>
          </p:cNvSpPr>
          <p:nvPr/>
        </p:nvSpPr>
        <p:spPr bwMode="auto">
          <a:xfrm>
            <a:off x="539750" y="1268413"/>
            <a:ext cx="8135938" cy="527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1200" b="1">
              <a:latin typeface="Footlight MT Light" pitchFamily="18" charset="0"/>
            </a:endParaRPr>
          </a:p>
          <a:p>
            <a:r>
              <a:rPr lang="cs-CZ" sz="1300">
                <a:latin typeface="Footlight MT Light" pitchFamily="18" charset="0"/>
              </a:rPr>
              <a:t>První písemná zmínka o obci Slavkov je doložena z roku 1224, kdy český král Přemysl Otakar I. daroval ves městu Opavě v souvislosti s jeho mílovým právem.</a:t>
            </a:r>
          </a:p>
          <a:p>
            <a:r>
              <a:rPr lang="cs-CZ" sz="1300">
                <a:latin typeface="Footlight MT Light" pitchFamily="18" charset="0"/>
              </a:rPr>
              <a:t> </a:t>
            </a:r>
          </a:p>
          <a:p>
            <a:pPr>
              <a:buFont typeface="Arial" charset="0"/>
              <a:buChar char="•"/>
            </a:pPr>
            <a:r>
              <a:rPr lang="cs-CZ" sz="1300">
                <a:latin typeface="Footlight MT Light" pitchFamily="18" charset="0"/>
              </a:rPr>
              <a:t>v roce 1583 tehdejší majitel panství Jiří Vlk z Konecchlumí disponoval 60-ti poddanými, za což byl povinen zaplatit 20 zlatých roční daně</a:t>
            </a:r>
          </a:p>
          <a:p>
            <a:pPr>
              <a:buFont typeface="Arial" charset="0"/>
              <a:buChar char="•"/>
            </a:pPr>
            <a:endParaRPr lang="cs-CZ" sz="1300">
              <a:latin typeface="Footlight MT Light" pitchFamily="18" charset="0"/>
            </a:endParaRPr>
          </a:p>
          <a:p>
            <a:pPr>
              <a:buFont typeface="Arial" charset="0"/>
              <a:buChar char="•"/>
            </a:pPr>
            <a:r>
              <a:rPr lang="cs-CZ" sz="1300">
                <a:latin typeface="Footlight MT Light" pitchFamily="18" charset="0"/>
              </a:rPr>
              <a:t>podle údajů z lánských rejstříků z roku 1676 bylo ve Slavkově 12 třičtvrtěláníků, 1 zahradník, 12 domkařů a </a:t>
            </a:r>
            <a:br>
              <a:rPr lang="cs-CZ" sz="1300">
                <a:latin typeface="Footlight MT Light" pitchFamily="18" charset="0"/>
              </a:rPr>
            </a:br>
            <a:r>
              <a:rPr lang="cs-CZ" sz="1300">
                <a:latin typeface="Footlight MT Light" pitchFamily="18" charset="0"/>
              </a:rPr>
              <a:t>1 sedlák</a:t>
            </a:r>
          </a:p>
          <a:p>
            <a:endParaRPr lang="cs-CZ" sz="1300">
              <a:latin typeface="Footlight MT Light" pitchFamily="18" charset="0"/>
            </a:endParaRPr>
          </a:p>
          <a:p>
            <a:pPr>
              <a:buFont typeface="Arial" charset="0"/>
              <a:buChar char="•"/>
            </a:pPr>
            <a:r>
              <a:rPr lang="cs-CZ" sz="1300">
                <a:latin typeface="Footlight MT Light" pitchFamily="18" charset="0"/>
              </a:rPr>
              <a:t>v roce 1696 má ves 26 domovních jednotek, v roce 1716 má již 44 usedlostí</a:t>
            </a:r>
          </a:p>
          <a:p>
            <a:endParaRPr lang="cs-CZ" sz="1300">
              <a:latin typeface="Footlight MT Light" pitchFamily="18" charset="0"/>
            </a:endParaRPr>
          </a:p>
          <a:p>
            <a:pPr>
              <a:buFont typeface="Arial" charset="0"/>
              <a:buChar char="•"/>
            </a:pPr>
            <a:r>
              <a:rPr lang="cs-CZ" sz="1300">
                <a:latin typeface="Footlight MT Light" pitchFamily="18" charset="0"/>
              </a:rPr>
              <a:t>ze sčítacích materiálů z roku 1763 jsou již podrobnější údaje o obyvatelstvu: žilo zde 505 rolníků, 1 kněz, </a:t>
            </a:r>
            <a:br>
              <a:rPr lang="cs-CZ" sz="1300">
                <a:latin typeface="Footlight MT Light" pitchFamily="18" charset="0"/>
              </a:rPr>
            </a:br>
            <a:r>
              <a:rPr lang="cs-CZ" sz="1300">
                <a:latin typeface="Footlight MT Light" pitchFamily="18" charset="0"/>
              </a:rPr>
              <a:t>1 panský úředník, 49 sluhů a 10 řemeslníků</a:t>
            </a:r>
          </a:p>
          <a:p>
            <a:pPr>
              <a:buFont typeface="Arial" charset="0"/>
              <a:buChar char="•"/>
            </a:pPr>
            <a:endParaRPr lang="cs-CZ" sz="1300">
              <a:latin typeface="Footlight MT Light" pitchFamily="18" charset="0"/>
            </a:endParaRPr>
          </a:p>
          <a:p>
            <a:pPr>
              <a:buFont typeface="Arial" charset="0"/>
              <a:buChar char="•"/>
            </a:pPr>
            <a:r>
              <a:rPr lang="cs-CZ" sz="1300">
                <a:latin typeface="Footlight MT Light" pitchFamily="18" charset="0"/>
              </a:rPr>
              <a:t>k roku 1830 se rozšířil počet řemeslníků: působili zde 2 bednáři, 1 sedlář, 1 hospodský, 1 zámečník, 3 kováři, </a:t>
            </a:r>
            <a:br>
              <a:rPr lang="cs-CZ" sz="1300">
                <a:latin typeface="Footlight MT Light" pitchFamily="18" charset="0"/>
              </a:rPr>
            </a:br>
            <a:r>
              <a:rPr lang="cs-CZ" sz="1300">
                <a:latin typeface="Footlight MT Light" pitchFamily="18" charset="0"/>
              </a:rPr>
              <a:t>3 obuvníci, 3 stolaři a 2 porodní báby. Na panství se tehdy nacházel pivovar, palírna a 2 mlýny – jeden vodní a druhý větrný</a:t>
            </a:r>
          </a:p>
          <a:p>
            <a:pPr>
              <a:buFont typeface="Arial" charset="0"/>
              <a:buChar char="•"/>
            </a:pPr>
            <a:endParaRPr lang="cs-CZ" sz="1300">
              <a:latin typeface="Footlight MT Light" pitchFamily="18" charset="0"/>
            </a:endParaRPr>
          </a:p>
          <a:p>
            <a:pPr>
              <a:buFont typeface="Arial" charset="0"/>
              <a:buChar char="•"/>
            </a:pPr>
            <a:r>
              <a:rPr lang="cs-CZ" sz="1300">
                <a:latin typeface="Footlight MT Light" pitchFamily="18" charset="0"/>
              </a:rPr>
              <a:t>v roce 1834 patřil Slavkov se svými 138 domy a 973 obyvateli k velkým, etnicky převážně českým obcím</a:t>
            </a:r>
          </a:p>
          <a:p>
            <a:pPr>
              <a:buFont typeface="Arial" charset="0"/>
              <a:buChar char="•"/>
            </a:pPr>
            <a:endParaRPr lang="cs-CZ" sz="1300">
              <a:latin typeface="Footlight MT Light" pitchFamily="18" charset="0"/>
            </a:endParaRPr>
          </a:p>
          <a:p>
            <a:pPr>
              <a:buFont typeface="Arial" charset="0"/>
              <a:buChar char="•"/>
            </a:pPr>
            <a:r>
              <a:rPr lang="cs-CZ" sz="1300">
                <a:latin typeface="Footlight MT Light" pitchFamily="18" charset="0"/>
              </a:rPr>
              <a:t>v roce 1880 bylo již 184 domů s 1021 obyvateli, z toho bylo 993 Čechů, 11 Němců a 17 příslušníků jiné národnosti</a:t>
            </a:r>
          </a:p>
          <a:p>
            <a:pPr>
              <a:buFont typeface="Arial" charset="0"/>
              <a:buChar char="•"/>
            </a:pPr>
            <a:endParaRPr lang="cs-CZ" sz="1300">
              <a:latin typeface="Footlight MT Light" pitchFamily="18" charset="0"/>
            </a:endParaRPr>
          </a:p>
          <a:p>
            <a:pPr>
              <a:buFont typeface="Arial" charset="0"/>
              <a:buChar char="•"/>
            </a:pPr>
            <a:r>
              <a:rPr lang="cs-CZ" sz="1300">
                <a:latin typeface="Footlight MT Light" pitchFamily="18" charset="0"/>
              </a:rPr>
              <a:t>je zřejmé, že přes stále sílící národnostní rozdíly a posuny v národnostním složení Opavska si Slavkov udržel jednoznačnou početní převahu českého etnika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 rot="480111">
            <a:off x="891452" y="396994"/>
            <a:ext cx="8229600" cy="905310"/>
          </a:xfrm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cs-CZ" sz="2400" b="1" smtClean="0">
                <a:solidFill>
                  <a:schemeClr val="tx1"/>
                </a:solidFill>
                <a:latin typeface="Footlight MT Light" pitchFamily="18" charset="0"/>
                <a:cs typeface="Calibri" pitchFamily="34" charset="0"/>
              </a:rPr>
              <a:t>Připomeňme si některé údaje, které přibližují význam Slavkova a jeho hospodářské postavení v různých etapách historického vývoje:</a:t>
            </a:r>
            <a:endParaRPr lang="cs-CZ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DSC005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88640"/>
            <a:ext cx="2390280" cy="318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slavkov 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284984"/>
            <a:ext cx="2952874" cy="3029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2" name="Picture 2" descr="C:\Users\gabka\Documents\Fotografie obce\Bocian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057" t="5442" r="13788" b="7934"/>
          <a:stretch>
            <a:fillRect/>
          </a:stretch>
        </p:blipFill>
        <p:spPr>
          <a:xfrm>
            <a:off x="251520" y="1196752"/>
            <a:ext cx="3528392" cy="5442866"/>
          </a:xfrm>
          <a:effectLst>
            <a:softEdge rad="112500"/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476672"/>
            <a:ext cx="4176464" cy="534888"/>
          </a:xfrm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b="1" dirty="0" smtClean="0">
                <a:solidFill>
                  <a:schemeClr val="tx1"/>
                </a:solidFill>
                <a:latin typeface="Footlight MT Light" pitchFamily="18" charset="0"/>
              </a:rPr>
              <a:t>Čestný občan Slavkova</a:t>
            </a:r>
            <a:endParaRPr lang="cs-CZ" sz="3200" b="1" dirty="0">
              <a:solidFill>
                <a:schemeClr val="tx1"/>
              </a:solidFill>
              <a:latin typeface="Footlight MT Light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03848" y="1052736"/>
            <a:ext cx="3672407" cy="40011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 b="1" dirty="0">
                <a:latin typeface="Footlight MT Light" pitchFamily="18" charset="0"/>
              </a:rPr>
              <a:t>Bohumír </a:t>
            </a:r>
            <a:r>
              <a:rPr lang="cs-CZ" sz="2000" b="1" dirty="0" err="1">
                <a:latin typeface="Footlight MT Light" pitchFamily="18" charset="0"/>
              </a:rPr>
              <a:t>Strohalm</a:t>
            </a:r>
            <a:r>
              <a:rPr lang="cs-CZ" sz="2000" b="1" dirty="0">
                <a:latin typeface="Footlight MT Light" pitchFamily="18" charset="0"/>
              </a:rPr>
              <a:t>-</a:t>
            </a:r>
            <a:r>
              <a:rPr lang="cs-CZ" sz="2000" b="1" dirty="0" err="1">
                <a:latin typeface="Footlight MT Light" pitchFamily="18" charset="0"/>
              </a:rPr>
              <a:t>Bocian</a:t>
            </a:r>
            <a:endParaRPr lang="cs-CZ" sz="2000" b="1" dirty="0">
              <a:latin typeface="Footlight MT Light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563888" y="4437112"/>
            <a:ext cx="1440160" cy="30777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1400" b="1" dirty="0" err="1">
                <a:latin typeface="Footlight MT Light" pitchFamily="18" charset="0"/>
              </a:rPr>
              <a:t>Yvone</a:t>
            </a:r>
            <a:r>
              <a:rPr lang="cs-CZ" sz="1400" b="1" dirty="0">
                <a:latin typeface="Footlight MT Light" pitchFamily="18" charset="0"/>
              </a:rPr>
              <a:t> </a:t>
            </a:r>
            <a:r>
              <a:rPr lang="cs-CZ" sz="1400" b="1" dirty="0" err="1">
                <a:latin typeface="Footlight MT Light" pitchFamily="18" charset="0"/>
              </a:rPr>
              <a:t>Tinayre</a:t>
            </a:r>
            <a:endParaRPr lang="cs-CZ" sz="1400" b="1" dirty="0">
              <a:latin typeface="Footlight MT Light" pitchFamily="18" charset="0"/>
            </a:endParaRPr>
          </a:p>
        </p:txBody>
      </p:sp>
      <p:pic>
        <p:nvPicPr>
          <p:cNvPr id="6" name="Picture 10" descr="malíř Bocian s manželkou Yvonne"/>
          <p:cNvPicPr>
            <a:picLocks noChangeAspect="1" noChangeArrowheads="1"/>
          </p:cNvPicPr>
          <p:nvPr/>
        </p:nvPicPr>
        <p:blipFill>
          <a:blip r:embed="rId5" cstate="print"/>
          <a:srcRect l="55653"/>
          <a:stretch>
            <a:fillRect/>
          </a:stretch>
        </p:blipFill>
        <p:spPr bwMode="auto">
          <a:xfrm>
            <a:off x="3851920" y="1700808"/>
            <a:ext cx="1689100" cy="276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499992" y="6309320"/>
            <a:ext cx="2376488" cy="30777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1400" b="1" dirty="0">
                <a:latin typeface="Footlight MT Light" pitchFamily="18" charset="0"/>
              </a:rPr>
              <a:t>Ukázka jeho tvorby.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IMG_0180.JPG"/>
          <p:cNvPicPr>
            <a:picLocks noChangeAspect="1"/>
          </p:cNvPicPr>
          <p:nvPr/>
        </p:nvPicPr>
        <p:blipFill>
          <a:blip r:embed="rId2" cstate="print"/>
          <a:srcRect b="23359"/>
          <a:stretch>
            <a:fillRect/>
          </a:stretch>
        </p:blipFill>
        <p:spPr>
          <a:xfrm>
            <a:off x="5148064" y="836712"/>
            <a:ext cx="363293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IMG_0199.JPG"/>
          <p:cNvPicPr>
            <a:picLocks noChangeAspect="1"/>
          </p:cNvPicPr>
          <p:nvPr/>
        </p:nvPicPr>
        <p:blipFill>
          <a:blip r:embed="rId3" cstate="print"/>
          <a:srcRect t="10998" b="12015"/>
          <a:stretch>
            <a:fillRect/>
          </a:stretch>
        </p:blipFill>
        <p:spPr>
          <a:xfrm>
            <a:off x="323528" y="2636912"/>
            <a:ext cx="386601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Nadpis 2"/>
          <p:cNvSpPr>
            <a:spLocks noGrp="1"/>
          </p:cNvSpPr>
          <p:nvPr>
            <p:ph idx="1"/>
          </p:nvPr>
        </p:nvSpPr>
        <p:spPr>
          <a:xfrm>
            <a:off x="323528" y="908720"/>
            <a:ext cx="6336704" cy="648072"/>
          </a:xfrm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3600" b="1" dirty="0" smtClean="0">
                <a:latin typeface="Footlight MT Light" pitchFamily="18" charset="0"/>
              </a:rPr>
              <a:t>Expozice Slavkov – Malíř </a:t>
            </a:r>
            <a:r>
              <a:rPr lang="cs-CZ" sz="3600" b="1" dirty="0" err="1" smtClean="0">
                <a:latin typeface="Footlight MT Light" pitchFamily="18" charset="0"/>
              </a:rPr>
              <a:t>Bocian</a:t>
            </a:r>
            <a:endParaRPr lang="cs-CZ" sz="3600" b="1" dirty="0">
              <a:solidFill>
                <a:schemeClr val="tx1"/>
              </a:solidFill>
              <a:latin typeface="Footlight MT Light" pitchFamily="18" charset="0"/>
            </a:endParaRPr>
          </a:p>
        </p:txBody>
      </p:sp>
      <p:pic>
        <p:nvPicPr>
          <p:cNvPr id="6" name="Obrázek 5" descr="IMG_01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501008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404813"/>
            <a:ext cx="6467475" cy="475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251520" y="1124744"/>
            <a:ext cx="3816424" cy="648072"/>
          </a:xfrm>
          <a:prstGeom prst="rect">
            <a:avLst/>
          </a:prstGeom>
          <a:ln w="6350" cap="rnd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28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Footlight MT Light" pitchFamily="18" charset="0"/>
              </a:rPr>
              <a:t>Naučná stezka </a:t>
            </a:r>
            <a:r>
              <a:rPr lang="cs-CZ" sz="2800" b="1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Footlight MT Light" pitchFamily="18" charset="0"/>
              </a:rPr>
              <a:t>Hvozdnice</a:t>
            </a:r>
            <a:r>
              <a:rPr lang="cs-CZ" sz="28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Footlight MT Light" pitchFamily="18" charset="0"/>
              </a:rPr>
              <a:t>:</a:t>
            </a:r>
          </a:p>
        </p:txBody>
      </p:sp>
      <p:pic>
        <p:nvPicPr>
          <p:cNvPr id="81921" name="Picture 1" descr="C:\Users\gabka\Documents\Fotografie obce\Naučná stezka - les, hřiště\naučná stezka Hvozdni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149069"/>
            <a:ext cx="3744416" cy="249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2" name="Picture 8" descr="C:\Users\gabka\Documents\Fotografie obce\obec podzim 2013\SAM_1874.JPG"/>
          <p:cNvPicPr>
            <a:picLocks noChangeAspect="1" noChangeArrowheads="1"/>
          </p:cNvPicPr>
          <p:nvPr/>
        </p:nvPicPr>
        <p:blipFill>
          <a:blip r:embed="rId2" cstate="print"/>
          <a:srcRect b="10709"/>
          <a:stretch>
            <a:fillRect/>
          </a:stretch>
        </p:blipFill>
        <p:spPr bwMode="auto">
          <a:xfrm>
            <a:off x="4427984" y="692696"/>
            <a:ext cx="399187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528" y="404664"/>
            <a:ext cx="3908664" cy="2595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9875" name="Picture 3" descr="C:\Users\gabka\Documents\Fotografie obce\zimní slavkov\SAM_04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645024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176464" cy="3188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8" name="Obdélník 7"/>
          <p:cNvSpPr/>
          <p:nvPr/>
        </p:nvSpPr>
        <p:spPr>
          <a:xfrm>
            <a:off x="395536" y="5877272"/>
            <a:ext cx="5659563" cy="36933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Footlight MT Light" pitchFamily="18" charset="0"/>
                <a:cs typeface="Calibri" pitchFamily="34" charset="0"/>
              </a:rPr>
              <a:t>Pohled na tok říčky </a:t>
            </a:r>
            <a:r>
              <a:rPr lang="cs-CZ" b="1" dirty="0" err="1">
                <a:latin typeface="Footlight MT Light" pitchFamily="18" charset="0"/>
                <a:cs typeface="Calibri" pitchFamily="34" charset="0"/>
              </a:rPr>
              <a:t>Hvozdnice</a:t>
            </a:r>
            <a:r>
              <a:rPr lang="cs-CZ" b="1" dirty="0">
                <a:latin typeface="Footlight MT Light" pitchFamily="18" charset="0"/>
                <a:cs typeface="Calibri" pitchFamily="34" charset="0"/>
              </a:rPr>
              <a:t> ve dvou ročních obdobích..</a:t>
            </a:r>
          </a:p>
        </p:txBody>
      </p:sp>
      <p:sp>
        <p:nvSpPr>
          <p:cNvPr id="2" name="Obdélník 1"/>
          <p:cNvSpPr/>
          <p:nvPr/>
        </p:nvSpPr>
        <p:spPr>
          <a:xfrm>
            <a:off x="2123728" y="3140968"/>
            <a:ext cx="4819140" cy="36933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Footlight MT Light" pitchFamily="18" charset="0"/>
                <a:cs typeface="Calibri" pitchFamily="34" charset="0"/>
              </a:rPr>
              <a:t>Procházka kolem rybníku </a:t>
            </a:r>
            <a:r>
              <a:rPr lang="cs-CZ" b="1" dirty="0" err="1">
                <a:latin typeface="Footlight MT Light" pitchFamily="18" charset="0"/>
                <a:cs typeface="Calibri" pitchFamily="34" charset="0"/>
              </a:rPr>
              <a:t>Vrbovec</a:t>
            </a:r>
            <a:r>
              <a:rPr lang="cs-CZ" b="1" dirty="0">
                <a:latin typeface="Footlight MT Light" pitchFamily="18" charset="0"/>
                <a:cs typeface="Calibri" pitchFamily="34" charset="0"/>
              </a:rPr>
              <a:t> je příjemná…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15616" y="476672"/>
            <a:ext cx="7272808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Footlight MT Light" pitchFamily="18" charset="0"/>
                <a:cs typeface="Calibri" pitchFamily="34" charset="0"/>
              </a:rPr>
              <a:t>Letecké snímky Slavkova u Opavy z roku 2012 – pohled na centrum obce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0697" y="995298"/>
            <a:ext cx="7995092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45513" y="980728"/>
            <a:ext cx="7953822" cy="5301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Obdélník 3"/>
          <p:cNvSpPr/>
          <p:nvPr/>
        </p:nvSpPr>
        <p:spPr>
          <a:xfrm>
            <a:off x="2411760" y="404664"/>
            <a:ext cx="4536504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Footlight MT Light" pitchFamily="18" charset="0"/>
                <a:cs typeface="Calibri" pitchFamily="34" charset="0"/>
              </a:rPr>
              <a:t>Letecký snímek - pohled na horní konec obce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11560" y="980728"/>
            <a:ext cx="7992888" cy="5327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Obdélník 3"/>
          <p:cNvSpPr/>
          <p:nvPr/>
        </p:nvSpPr>
        <p:spPr>
          <a:xfrm>
            <a:off x="2411760" y="404664"/>
            <a:ext cx="4536504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cs-CZ" b="1">
                <a:latin typeface="Footlight MT Light" pitchFamily="18" charset="0"/>
                <a:cs typeface="Arial" charset="0"/>
              </a:rPr>
              <a:t>Letecký snímek - pohled na střed obce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0198" y="980728"/>
            <a:ext cx="8058466" cy="5370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Obdélník 3"/>
          <p:cNvSpPr/>
          <p:nvPr/>
        </p:nvSpPr>
        <p:spPr>
          <a:xfrm>
            <a:off x="2411760" y="404664"/>
            <a:ext cx="4536504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Footlight MT Light" pitchFamily="18" charset="0"/>
                <a:cs typeface="Calibri" pitchFamily="34" charset="0"/>
              </a:rPr>
              <a:t>Letecký snímek - pohled na dolní konec obce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3988" y="980728"/>
            <a:ext cx="8066647" cy="5376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Obdélník 3"/>
          <p:cNvSpPr/>
          <p:nvPr/>
        </p:nvSpPr>
        <p:spPr>
          <a:xfrm>
            <a:off x="539552" y="404664"/>
            <a:ext cx="4536504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Footlight MT Light" pitchFamily="18" charset="0"/>
                <a:cs typeface="Calibri" pitchFamily="34" charset="0"/>
              </a:rPr>
              <a:t>Letecký snímek –pohled na celou obec</a:t>
            </a:r>
          </a:p>
        </p:txBody>
      </p:sp>
      <p:sp>
        <p:nvSpPr>
          <p:cNvPr id="5" name="Obdélník 4"/>
          <p:cNvSpPr/>
          <p:nvPr/>
        </p:nvSpPr>
        <p:spPr>
          <a:xfrm>
            <a:off x="5292080" y="5373216"/>
            <a:ext cx="3528392" cy="830997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latin typeface="Footlight MT Light" pitchFamily="18" charset="0"/>
                <a:cs typeface="Calibri" pitchFamily="34" charset="0"/>
              </a:rPr>
              <a:t>Těšíme se na Vás ve Slavkově u Opavy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1042988" y="1543050"/>
            <a:ext cx="7561262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Rok </a:t>
            </a:r>
            <a:r>
              <a:rPr lang="cs-CZ" sz="1300" b="1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1951</a:t>
            </a:r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 – počet obyvatel obce celkem = 1.137</a:t>
            </a:r>
          </a:p>
          <a:p>
            <a:pPr algn="just" eaLnBrk="0" hangingPunct="0"/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	     - 102 rodin zemědělských, 72 rodin dělnických, 26 rodin úřednických</a:t>
            </a:r>
          </a:p>
          <a:p>
            <a:pPr algn="just" eaLnBrk="0" hangingPunct="0"/>
            <a:endParaRPr lang="cs-CZ" sz="1300" dirty="0">
              <a:latin typeface="Footlight MT Light" pitchFamily="18" charset="0"/>
              <a:ea typeface="Times New Roman" pitchFamily="18" charset="0"/>
              <a:cs typeface="Calibri" pitchFamily="34" charset="0"/>
            </a:endParaRPr>
          </a:p>
          <a:p>
            <a:pPr algn="just" eaLnBrk="0" hangingPunct="0"/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Rok </a:t>
            </a:r>
            <a:r>
              <a:rPr lang="cs-CZ" sz="1300" b="1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1961</a:t>
            </a:r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 - počet obyvatel obce celkem = 1.165, z toho 546 mužů a 619 žen</a:t>
            </a:r>
          </a:p>
          <a:p>
            <a:pPr algn="just" eaLnBrk="0" hangingPunct="0"/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	     - počet rodinných domů 183, zemědělských usedlostí 53, 2 činžovní domy</a:t>
            </a:r>
          </a:p>
          <a:p>
            <a:pPr algn="just" eaLnBrk="0" hangingPunct="0"/>
            <a:endParaRPr lang="cs-CZ" sz="1300" dirty="0">
              <a:latin typeface="Footlight MT Light" pitchFamily="18" charset="0"/>
              <a:ea typeface="Times New Roman" pitchFamily="18" charset="0"/>
              <a:cs typeface="Calibri" pitchFamily="34" charset="0"/>
            </a:endParaRPr>
          </a:p>
          <a:p>
            <a:pPr algn="just" eaLnBrk="0" hangingPunct="0"/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Rok </a:t>
            </a:r>
            <a:r>
              <a:rPr lang="cs-CZ" sz="1300" b="1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1970</a:t>
            </a:r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 – počet obyvatel obce celkem = 1.177</a:t>
            </a:r>
          </a:p>
          <a:p>
            <a:pPr algn="just" eaLnBrk="0" hangingPunct="0"/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	     - 170 občanů pracuje v průmyslu, 140 občanů pracuje v zemědělství</a:t>
            </a:r>
          </a:p>
          <a:p>
            <a:pPr algn="just" eaLnBrk="0" hangingPunct="0"/>
            <a:endParaRPr lang="cs-CZ" sz="1300" dirty="0">
              <a:latin typeface="Footlight MT Light" pitchFamily="18" charset="0"/>
              <a:ea typeface="Times New Roman" pitchFamily="18" charset="0"/>
              <a:cs typeface="Calibri" pitchFamily="34" charset="0"/>
            </a:endParaRPr>
          </a:p>
          <a:p>
            <a:pPr algn="just" eaLnBrk="0" hangingPunct="0"/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Rok </a:t>
            </a:r>
            <a:r>
              <a:rPr lang="cs-CZ" sz="1300" b="1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1980</a:t>
            </a:r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 - počet obyvatel obce celkem = 1.388, z toho 634 mužů a 754 žen</a:t>
            </a:r>
          </a:p>
          <a:p>
            <a:pPr algn="just" eaLnBrk="0" hangingPunct="0"/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	     - počet domů 322, ve kterých bylo 433 samostatných bytů</a:t>
            </a:r>
          </a:p>
          <a:p>
            <a:pPr algn="just" eaLnBrk="0" hangingPunct="0"/>
            <a:endParaRPr lang="cs-CZ" sz="1300" dirty="0">
              <a:latin typeface="Footlight MT Light" pitchFamily="18" charset="0"/>
              <a:ea typeface="Times New Roman" pitchFamily="18" charset="0"/>
              <a:cs typeface="Calibri" pitchFamily="34" charset="0"/>
            </a:endParaRPr>
          </a:p>
          <a:p>
            <a:pPr algn="just" eaLnBrk="0" hangingPunct="0"/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Rok </a:t>
            </a:r>
            <a:r>
              <a:rPr lang="cs-CZ" sz="1300" b="1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1991</a:t>
            </a:r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 – počet obyvatel obce celkem = 1.544, z toho 741mužů a 803 žen</a:t>
            </a:r>
          </a:p>
          <a:p>
            <a:pPr algn="just" eaLnBrk="0" hangingPunct="0"/>
            <a:endParaRPr lang="cs-CZ" sz="1300" dirty="0">
              <a:latin typeface="Footlight MT Light" pitchFamily="18" charset="0"/>
              <a:ea typeface="Times New Roman" pitchFamily="18" charset="0"/>
              <a:cs typeface="Calibri" pitchFamily="34" charset="0"/>
            </a:endParaRPr>
          </a:p>
          <a:p>
            <a:pPr algn="just" eaLnBrk="0" hangingPunct="0"/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Rok </a:t>
            </a:r>
            <a:r>
              <a:rPr lang="cs-CZ" sz="1300" b="1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2001</a:t>
            </a:r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 - počet obyvatel obce celkem = 1.639, z toho 812 mužů a 827 žen</a:t>
            </a:r>
          </a:p>
          <a:p>
            <a:pPr algn="just" eaLnBrk="0" hangingPunct="0"/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	     - počet domů 435, ve kterých bylo 588 samostatných bytů</a:t>
            </a:r>
          </a:p>
          <a:p>
            <a:pPr algn="just" eaLnBrk="0" hangingPunct="0"/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	     - národnost česká 1536 osob, slezská 52, moravská 9, německá 1</a:t>
            </a:r>
          </a:p>
          <a:p>
            <a:pPr algn="just" eaLnBrk="0" hangingPunct="0"/>
            <a:endParaRPr lang="cs-CZ" sz="1300" dirty="0">
              <a:latin typeface="Footlight MT Light" pitchFamily="18" charset="0"/>
              <a:ea typeface="Times New Roman" pitchFamily="18" charset="0"/>
              <a:cs typeface="Calibri" pitchFamily="34" charset="0"/>
            </a:endParaRPr>
          </a:p>
          <a:p>
            <a:pPr algn="just" eaLnBrk="0" hangingPunct="0"/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Rok </a:t>
            </a:r>
            <a:r>
              <a:rPr lang="cs-CZ" sz="1300" b="1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2011</a:t>
            </a:r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 - počet obyvatel obce celkem = 1.860, z toho 913 mužů a 947 žen</a:t>
            </a:r>
          </a:p>
          <a:p>
            <a:pPr algn="just" eaLnBrk="0" hangingPunct="0"/>
            <a:r>
              <a:rPr lang="cs-CZ" sz="1300" dirty="0"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	     - vzdělání základní 274, střední 592, s maturitou 445, vysokoškolské 167</a:t>
            </a:r>
          </a:p>
          <a:p>
            <a:pPr algn="just" eaLnBrk="0" hangingPunct="0"/>
            <a:endParaRPr lang="cs-CZ" sz="1300" dirty="0">
              <a:latin typeface="Footlight MT Light" pitchFamily="18" charset="0"/>
            </a:endParaRPr>
          </a:p>
          <a:p>
            <a:pPr algn="just" eaLnBrk="0" hangingPunct="0"/>
            <a:r>
              <a:rPr lang="cs-CZ" sz="1300" dirty="0">
                <a:latin typeface="Footlight MT Light" pitchFamily="18" charset="0"/>
              </a:rPr>
              <a:t>Rok </a:t>
            </a:r>
            <a:r>
              <a:rPr lang="cs-CZ" sz="1300" b="1" dirty="0">
                <a:latin typeface="Footlight MT Light" pitchFamily="18" charset="0"/>
              </a:rPr>
              <a:t>2014</a:t>
            </a:r>
            <a:r>
              <a:rPr lang="cs-CZ" sz="1300" dirty="0">
                <a:latin typeface="Footlight MT Light" pitchFamily="18" charset="0"/>
              </a:rPr>
              <a:t>  - počet obyvatel obce  = </a:t>
            </a:r>
            <a:r>
              <a:rPr lang="cs-CZ" sz="1300" dirty="0" smtClean="0">
                <a:latin typeface="Footlight MT Light" pitchFamily="18" charset="0"/>
              </a:rPr>
              <a:t>1935</a:t>
            </a:r>
            <a:endParaRPr lang="cs-CZ" sz="1300" dirty="0">
              <a:latin typeface="Footlight MT Light" pitchFamily="18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707904" y="692696"/>
            <a:ext cx="3898776" cy="576064"/>
          </a:xfrm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700" b="1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/>
            </a:r>
            <a:br>
              <a:rPr lang="cs-CZ" sz="2700" b="1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itchFamily="18" charset="0"/>
                <a:ea typeface="Times New Roman" pitchFamily="18" charset="0"/>
                <a:cs typeface="Calibri" pitchFamily="34" charset="0"/>
              </a:rPr>
            </a:br>
            <a:r>
              <a:rPr lang="cs-CZ" sz="2700" b="1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/>
            </a:r>
            <a:br>
              <a:rPr lang="cs-CZ" sz="2700" b="1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itchFamily="18" charset="0"/>
                <a:ea typeface="Times New Roman" pitchFamily="18" charset="0"/>
                <a:cs typeface="Calibri" pitchFamily="34" charset="0"/>
              </a:rPr>
            </a:br>
            <a:r>
              <a:rPr lang="cs-CZ" sz="3100" b="1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itchFamily="18" charset="0"/>
                <a:ea typeface="Times New Roman" pitchFamily="18" charset="0"/>
                <a:cs typeface="Calibri" pitchFamily="34" charset="0"/>
              </a:rPr>
              <a:t>Statistika 20. a 21. století:</a:t>
            </a:r>
            <a:endParaRPr lang="cs-CZ" sz="3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851920" y="3429000"/>
            <a:ext cx="4896545" cy="3264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Obdélník 1"/>
          <p:cNvSpPr/>
          <p:nvPr/>
        </p:nvSpPr>
        <p:spPr>
          <a:xfrm rot="374693">
            <a:off x="1039301" y="3113599"/>
            <a:ext cx="8786202" cy="40011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Footlight MT Light" pitchFamily="18" charset="0"/>
                <a:cs typeface="Calibri" pitchFamily="34" charset="0"/>
              </a:rPr>
              <a:t>Historie Slavkova je úzce spojena s budovou zámku, foto z počátku 20. století</a:t>
            </a:r>
          </a:p>
        </p:txBody>
      </p:sp>
      <p:pic>
        <p:nvPicPr>
          <p:cNvPr id="3" name="Picture 2" descr="C:\Users\gabka\Documents\Fotografie obce\Starý Slavkov-obecní\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4211369" cy="283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lavkov 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332656"/>
            <a:ext cx="3744416" cy="2294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gabka\Desktop\obec\SAM_1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8720"/>
            <a:ext cx="3923928" cy="2572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gabka\Documents\Fotografie obce\Senioorcentrum\349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2"/>
            <a:ext cx="4104456" cy="2734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gabka\Documents\Fotografie obce\Senioorcentrum\DSC042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7032"/>
            <a:ext cx="4211960" cy="2806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bdélník 9"/>
          <p:cNvSpPr/>
          <p:nvPr/>
        </p:nvSpPr>
        <p:spPr>
          <a:xfrm>
            <a:off x="467544" y="2780928"/>
            <a:ext cx="3456384" cy="92333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Footlight MT Light" pitchFamily="18" charset="0"/>
                <a:cs typeface="Calibri" pitchFamily="34" charset="0"/>
              </a:rPr>
              <a:t>Zámek byl zrekonstruován a od roku 2005 slouží jako Domov pro seniory </a:t>
            </a:r>
            <a:r>
              <a:rPr lang="cs-CZ" b="1" dirty="0" err="1">
                <a:latin typeface="Footlight MT Light" pitchFamily="18" charset="0"/>
                <a:cs typeface="Calibri" pitchFamily="34" charset="0"/>
              </a:rPr>
              <a:t>Seniorcentrum</a:t>
            </a:r>
            <a:endParaRPr lang="cs-CZ" b="1" dirty="0">
              <a:latin typeface="Footlight MT Light" pitchFamily="18" charset="0"/>
              <a:cs typeface="Calibri" pitchFamily="34" charset="0"/>
            </a:endParaRPr>
          </a:p>
        </p:txBody>
      </p:sp>
      <p:sp>
        <p:nvSpPr>
          <p:cNvPr id="10247" name="TextovéPole 10"/>
          <p:cNvSpPr txBox="1">
            <a:spLocks noChangeArrowheads="1"/>
          </p:cNvSpPr>
          <p:nvPr/>
        </p:nvSpPr>
        <p:spPr bwMode="auto">
          <a:xfrm>
            <a:off x="8316913" y="3357563"/>
            <a:ext cx="647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onstantia" pitchFamily="18" charset="0"/>
              </a:rPr>
              <a:t>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7544" y="332656"/>
            <a:ext cx="3995233" cy="2693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122" name="Picture 2" descr="C:\Users\gabka\Desktop\starý slavkov\20130514114811_00001.jpg"/>
          <p:cNvPicPr>
            <a:picLocks noChangeAspect="1" noChangeArrowheads="1"/>
          </p:cNvPicPr>
          <p:nvPr/>
        </p:nvPicPr>
        <p:blipFill>
          <a:blip r:embed="rId3" cstate="print"/>
          <a:srcRect l="7072" t="6813"/>
          <a:stretch>
            <a:fillRect/>
          </a:stretch>
        </p:blipFill>
        <p:spPr bwMode="auto">
          <a:xfrm>
            <a:off x="4716016" y="332656"/>
            <a:ext cx="3862930" cy="2738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gabka\Desktop\starý slavkov\20130514114831_00001.jpg"/>
          <p:cNvPicPr>
            <a:picLocks noChangeAspect="1" noChangeArrowheads="1"/>
          </p:cNvPicPr>
          <p:nvPr/>
        </p:nvPicPr>
        <p:blipFill>
          <a:blip r:embed="rId4" cstate="print"/>
          <a:srcRect l="6118" t="5463"/>
          <a:stretch>
            <a:fillRect/>
          </a:stretch>
        </p:blipFill>
        <p:spPr bwMode="auto">
          <a:xfrm>
            <a:off x="451608" y="3933056"/>
            <a:ext cx="4192400" cy="2602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gabka\Desktop\starý slavkov\20130514114853_00001.jpg"/>
          <p:cNvPicPr>
            <a:picLocks noChangeAspect="1" noChangeArrowheads="1"/>
          </p:cNvPicPr>
          <p:nvPr/>
        </p:nvPicPr>
        <p:blipFill>
          <a:blip r:embed="rId5" cstate="print"/>
          <a:srcRect l="5164" t="9512" b="5463"/>
          <a:stretch>
            <a:fillRect/>
          </a:stretch>
        </p:blipFill>
        <p:spPr bwMode="auto">
          <a:xfrm>
            <a:off x="4788023" y="3933056"/>
            <a:ext cx="4120697" cy="255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délník 6"/>
          <p:cNvSpPr/>
          <p:nvPr/>
        </p:nvSpPr>
        <p:spPr>
          <a:xfrm rot="169986">
            <a:off x="550860" y="3041174"/>
            <a:ext cx="7632848" cy="64633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Footlight MT Light" pitchFamily="18" charset="0"/>
                <a:cs typeface="Calibri" pitchFamily="34" charset="0"/>
              </a:rPr>
              <a:t>Po osvobození Opavy 22.dubna 1945 se fronta zastavila ve Slavkově.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Footlight MT Light" pitchFamily="18" charset="0"/>
                <a:cs typeface="Calibri" pitchFamily="34" charset="0"/>
              </a:rPr>
              <a:t>Následky byly katastrofální.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 t="9169" b="6890"/>
          <a:stretch>
            <a:fillRect/>
          </a:stretch>
        </p:blipFill>
        <p:spPr bwMode="auto">
          <a:xfrm>
            <a:off x="5940152" y="3933056"/>
            <a:ext cx="2448272" cy="26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onstantia" pitchFamily="18" charset="0"/>
            </a:endParaRPr>
          </a:p>
        </p:txBody>
      </p:sp>
      <p:pic>
        <p:nvPicPr>
          <p:cNvPr id="47105" name="Picture 1" descr="7B7BD3A5"/>
          <p:cNvPicPr>
            <a:picLocks noChangeAspect="1" noChangeArrowheads="1"/>
          </p:cNvPicPr>
          <p:nvPr/>
        </p:nvPicPr>
        <p:blipFill>
          <a:blip r:embed="rId3" cstate="print"/>
          <a:srcRect l="2287" t="9746" r="3342" b="50200"/>
          <a:stretch>
            <a:fillRect/>
          </a:stretch>
        </p:blipFill>
        <p:spPr bwMode="auto">
          <a:xfrm>
            <a:off x="467544" y="332656"/>
            <a:ext cx="4320480" cy="2652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bdélník 1"/>
          <p:cNvSpPr/>
          <p:nvPr/>
        </p:nvSpPr>
        <p:spPr>
          <a:xfrm>
            <a:off x="3203848" y="4077072"/>
            <a:ext cx="2808312" cy="132343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Footlight MT Light" pitchFamily="18" charset="0"/>
                <a:cs typeface="Calibri" pitchFamily="34" charset="0"/>
              </a:rPr>
              <a:t> Válečné škody byly brzy napravovány,  kostel sv. Anny se dočkal nové věže i zvonu</a:t>
            </a:r>
          </a:p>
        </p:txBody>
      </p:sp>
      <p:pic>
        <p:nvPicPr>
          <p:cNvPr id="47108" name="Picture 4" descr="C:\Users\gabka\Documents\Fotografie obce\Kostel\kostel sv.Ann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068960"/>
            <a:ext cx="2664296" cy="3552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_F4C78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7" y="260648"/>
            <a:ext cx="2891027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16017" y="457114"/>
            <a:ext cx="3672408" cy="2674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46081" name="Picture 1" descr="G:\Fotky - musíme určit\skenovat0046.jpg"/>
          <p:cNvPicPr>
            <a:picLocks noChangeAspect="1" noChangeArrowheads="1"/>
          </p:cNvPicPr>
          <p:nvPr/>
        </p:nvPicPr>
        <p:blipFill>
          <a:blip r:embed="rId3" cstate="print"/>
          <a:srcRect l="4077"/>
          <a:stretch>
            <a:fillRect/>
          </a:stretch>
        </p:blipFill>
        <p:spPr bwMode="auto">
          <a:xfrm>
            <a:off x="1691680" y="3645024"/>
            <a:ext cx="302433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bdélník 1"/>
          <p:cNvSpPr/>
          <p:nvPr/>
        </p:nvSpPr>
        <p:spPr>
          <a:xfrm>
            <a:off x="251520" y="3429000"/>
            <a:ext cx="4824536" cy="64633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Footlight MT Light" pitchFamily="18" charset="0"/>
                <a:cs typeface="Calibri" pitchFamily="34" charset="0"/>
              </a:rPr>
              <a:t>Takový stav silnice je už dnes nepředstavitelný. Foto je z doby budování kanalizace</a:t>
            </a:r>
            <a:r>
              <a:rPr lang="cs-CZ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672408" cy="2704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6" name="Obdélník 5"/>
          <p:cNvSpPr/>
          <p:nvPr/>
        </p:nvSpPr>
        <p:spPr>
          <a:xfrm>
            <a:off x="5724128" y="3356992"/>
            <a:ext cx="3024335" cy="646331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Footlight MT Light" pitchFamily="18" charset="0"/>
                <a:cs typeface="Calibri" pitchFamily="34" charset="0"/>
              </a:rPr>
              <a:t>Také rozkopané ulice jsou dnes již minulostí</a:t>
            </a:r>
          </a:p>
        </p:txBody>
      </p:sp>
      <p:pic>
        <p:nvPicPr>
          <p:cNvPr id="46082" name="Picture 2" descr="C:\Users\gabka\Documents\Fotografie obce\Starý Slavkov-obecní\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4664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ovéPole 8"/>
          <p:cNvSpPr txBox="1"/>
          <p:nvPr/>
        </p:nvSpPr>
        <p:spPr>
          <a:xfrm>
            <a:off x="3995936" y="260648"/>
            <a:ext cx="1152128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1956-1962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1106</TotalTime>
  <Words>632</Words>
  <Application>Microsoft Office PowerPoint</Application>
  <PresentationFormat>Předvádění na obrazovce (4:3)</PresentationFormat>
  <Paragraphs>139</Paragraphs>
  <Slides>38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38</vt:i4>
      </vt:variant>
    </vt:vector>
  </HeadingPairs>
  <TitlesOfParts>
    <vt:vector size="46" baseType="lpstr">
      <vt:lpstr>Arial</vt:lpstr>
      <vt:lpstr>Constantia</vt:lpstr>
      <vt:lpstr>Wingdings 2</vt:lpstr>
      <vt:lpstr>Calibri</vt:lpstr>
      <vt:lpstr>Footlight MT Light</vt:lpstr>
      <vt:lpstr>Times New Roman</vt:lpstr>
      <vt:lpstr>Wingdings</vt:lpstr>
      <vt:lpstr>Papír</vt:lpstr>
      <vt:lpstr>Slavkov u Opavy</vt:lpstr>
      <vt:lpstr>Snímek 2</vt:lpstr>
      <vt:lpstr>Připomeňme si některé údaje, které přibližují význam Slavkova a jeho hospodářské postavení v různých etapách historického vývoje:</vt:lpstr>
      <vt:lpstr>  Statistika 20. a 21. století:</vt:lpstr>
      <vt:lpstr>Snímek 5</vt:lpstr>
      <vt:lpstr>Snímek 6</vt:lpstr>
      <vt:lpstr>Snímek 7</vt:lpstr>
      <vt:lpstr>Snímek 8</vt:lpstr>
      <vt:lpstr>Snímek 9</vt:lpstr>
      <vt:lpstr>Snímek 10</vt:lpstr>
      <vt:lpstr>Další budovy a důležité místa Slavkova, které prošly obdobím války až do současnosti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Historie spolků a tradic v obci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a další tradice v naší obci:</vt:lpstr>
      <vt:lpstr>Čestný občan Slavkova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SLAVKOV V PROMĚNÁCH ČASU</dc:title>
  <dc:creator>Oem</dc:creator>
  <cp:lastModifiedBy>gabka</cp:lastModifiedBy>
  <cp:revision>168</cp:revision>
  <dcterms:created xsi:type="dcterms:W3CDTF">2013-05-01T19:34:08Z</dcterms:created>
  <dcterms:modified xsi:type="dcterms:W3CDTF">2014-09-29T12:45:54Z</dcterms:modified>
</cp:coreProperties>
</file>